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4"/>
  </p:notesMasterIdLst>
  <p:sldIdLst>
    <p:sldId id="283" r:id="rId3"/>
    <p:sldId id="407" r:id="rId5"/>
    <p:sldId id="396" r:id="rId6"/>
    <p:sldId id="423" r:id="rId7"/>
    <p:sldId id="424" r:id="rId8"/>
    <p:sldId id="422" r:id="rId9"/>
    <p:sldId id="397" r:id="rId10"/>
    <p:sldId id="398" r:id="rId11"/>
    <p:sldId id="399" r:id="rId12"/>
    <p:sldId id="400" r:id="rId13"/>
    <p:sldId id="401" r:id="rId14"/>
    <p:sldId id="418" r:id="rId15"/>
    <p:sldId id="402" r:id="rId16"/>
    <p:sldId id="404" r:id="rId17"/>
    <p:sldId id="403" r:id="rId18"/>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6DBC"/>
    <a:srgbClr val="E3E3E3"/>
    <a:srgbClr val="526288"/>
    <a:srgbClr val="FEFEFE"/>
    <a:srgbClr val="DBDBDB"/>
    <a:srgbClr val="A2A9B5"/>
    <a:srgbClr val="445171"/>
    <a:srgbClr val="586992"/>
    <a:srgbClr val="36415A"/>
    <a:srgbClr val="9A77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7" autoAdjust="0"/>
    <p:restoredTop sz="94109" autoAdjust="0"/>
  </p:normalViewPr>
  <p:slideViewPr>
    <p:cSldViewPr>
      <p:cViewPr varScale="1">
        <p:scale>
          <a:sx n="86" d="100"/>
          <a:sy n="86" d="100"/>
        </p:scale>
        <p:origin x="792" y="96"/>
      </p:cViewPr>
      <p:guideLst>
        <p:guide orient="horz" pos="2131"/>
        <p:guide pos="386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E8C39D25-346A-4495-876E-E280882272B3}"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vl1pPr>
          </a:lstStyle>
          <a:p>
            <a:fld id="{F362825C-DF30-4E0C-B310-3B6BBBBADB29}"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1987"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z="1000" dirty="0"/>
          </a:p>
        </p:txBody>
      </p:sp>
      <p:sp>
        <p:nvSpPr>
          <p:cNvPr id="4198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4E6008D1-A3F6-4E0A-A121-2CB513C1CB3A}" type="slidenum">
              <a:rPr lang="zh-CN" altLang="en-US"/>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6EE1621F-DD77-422F-AC32-AE33060D2D86}" type="slidenum">
              <a:rPr lang="zh-CN" altLang="en-US"/>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duotone>
              <a:prstClr val="black"/>
              <a:schemeClr val="accent1">
                <a:tint val="45000"/>
                <a:satMod val="400000"/>
              </a:schemeClr>
            </a:duotone>
          </a:blip>
          <a:stretch>
            <a:fillRect/>
          </a:stretch>
        </p:blipFill>
        <p:spPr>
          <a:xfrm>
            <a:off x="0" y="0"/>
            <a:ext cx="12192000" cy="685799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31DC621F-7C55-4237-AC3D-D3B989D64D9B}"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979F4FE6-3CBD-4687-9674-0C78998B8042}"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duotone>
              <a:prstClr val="black"/>
              <a:schemeClr val="accent1">
                <a:tint val="45000"/>
                <a:satMod val="400000"/>
              </a:schemeClr>
            </a:duotone>
          </a:blip>
          <a:stretch>
            <a:fillRect/>
          </a:stretch>
        </p:blipFill>
        <p:spPr>
          <a:xfrm>
            <a:off x="0" y="0"/>
            <a:ext cx="12192000" cy="685799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duotone>
              <a:prstClr val="black"/>
              <a:schemeClr val="accent1">
                <a:tint val="45000"/>
                <a:satMod val="400000"/>
              </a:schemeClr>
            </a:duotone>
          </a:blip>
          <a:stretch>
            <a:fillRect/>
          </a:stretch>
        </p:blipFill>
        <p:spPr>
          <a:xfrm>
            <a:off x="0" y="0"/>
            <a:ext cx="12192000" cy="685799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6"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895688C8-1F89-470C-A1FC-0BBB6B33B872}"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8"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9"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01CE146D-98CB-4353-9D6B-60F609C1991E}"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4"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5"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07C560E1-7BD6-4AD9-A17D-2E478E93929B}"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3"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4"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BA2DFDF3-404D-45E7-9A54-FB4A368CEE92}"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6"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AA608D30-C990-4E10-9992-78497873557A}"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a:xfrm>
            <a:off x="838200" y="6356350"/>
            <a:ext cx="2743200" cy="365125"/>
          </a:xfrm>
          <a:prstGeom prst="rect">
            <a:avLst/>
          </a:prstGeom>
        </p:spPr>
        <p:txBody>
          <a:bodyPr/>
          <a:lstStyle>
            <a:lvl1pPr>
              <a:defRPr/>
            </a:lvl1pPr>
          </a:lstStyle>
          <a:p>
            <a:pPr>
              <a:defRPr/>
            </a:pPr>
            <a:endParaRPr lang="zh-CN" altLang="zh-CN"/>
          </a:p>
        </p:txBody>
      </p:sp>
      <p:sp>
        <p:nvSpPr>
          <p:cNvPr id="6" name="Footer Placeholder 4"/>
          <p:cNvSpPr>
            <a:spLocks noGrp="1"/>
          </p:cNvSpPr>
          <p:nvPr>
            <p:ph type="ftr" sz="quarter" idx="11"/>
          </p:nvPr>
        </p:nvSpPr>
        <p:spPr>
          <a:xfrm>
            <a:off x="4038600" y="6356350"/>
            <a:ext cx="4114800" cy="365125"/>
          </a:xfrm>
          <a:prstGeom prst="rect">
            <a:avLst/>
          </a:prstGeom>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lstStyle>
            <a:lvl1pPr>
              <a:defRPr/>
            </a:lvl1pPr>
          </a:lstStyle>
          <a:p>
            <a:fld id="{D1371A0A-817F-40C5-A02F-83BC36A3D587}" type="slidenum">
              <a:rPr lang="zh-CN" altLang="zh-CN"/>
            </a:fld>
            <a:endParaRPr lang="zh-CN" altLang="zh-CN"/>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DBC4"/>
        </a:solidFill>
        <a:effectLst/>
      </p:bgPr>
    </p:bg>
    <p:spTree>
      <p:nvGrpSpPr>
        <p:cNvPr id="1" name=""/>
        <p:cNvGrpSpPr/>
        <p:nvPr/>
      </p:nvGrpSpPr>
      <p:grpSpPr>
        <a:xfrm>
          <a:off x="0" y="0"/>
          <a:ext cx="0" cy="0"/>
          <a:chOff x="0" y="0"/>
          <a:chExt cx="0" cy="0"/>
        </a:xfrm>
      </p:grpSpPr>
      <p:sp>
        <p:nvSpPr>
          <p:cNvPr id="2" name="矩形 1"/>
          <p:cNvSpPr/>
          <p:nvPr userDrawn="1"/>
        </p:nvSpPr>
        <p:spPr>
          <a:xfrm>
            <a:off x="3048000" y="2576299"/>
            <a:ext cx="6096000" cy="1705403"/>
          </a:xfrm>
          <a:prstGeom prst="rect">
            <a:avLst/>
          </a:prstGeom>
          <a:solidFill>
            <a:srgbClr val="E6DBC4"/>
          </a:solidFill>
        </p:spPr>
        <p:txBody>
          <a:bodyPr>
            <a:spAutoFit/>
          </a:bodyPr>
          <a:lstStyle/>
          <a:p>
            <a:pPr algn="just">
              <a:lnSpc>
                <a:spcPct val="150000"/>
              </a:lnSpc>
              <a:defRPr/>
            </a:pPr>
            <a:r>
              <a:rPr lang="zh-CN" altLang="en-US" dirty="0">
                <a:solidFill>
                  <a:schemeClr val="tx1">
                    <a:lumMod val="50000"/>
                    <a:lumOff val="50000"/>
                    <a:alpha val="0"/>
                  </a:schemeClr>
                </a:solidFill>
                <a:latin typeface="微软雅黑" panose="020B0503020204020204" pitchFamily="34" charset="-122"/>
                <a:ea typeface="微软雅黑" panose="020B0503020204020204" pitchFamily="34" charset="-122"/>
              </a:rPr>
              <a:t>感谢您下载包图网平台上提供的</a:t>
            </a:r>
            <a:r>
              <a:rPr lang="en-US" altLang="zh-CN" dirty="0">
                <a:solidFill>
                  <a:schemeClr val="tx1">
                    <a:lumMod val="50000"/>
                    <a:lumOff val="50000"/>
                    <a:alpha val="0"/>
                  </a:schemeClr>
                </a:solidFill>
                <a:latin typeface="微软雅黑" panose="020B0503020204020204" pitchFamily="34" charset="-122"/>
                <a:ea typeface="微软雅黑" panose="020B0503020204020204" pitchFamily="34" charset="-122"/>
              </a:rPr>
              <a:t>PPT</a:t>
            </a:r>
            <a:r>
              <a:rPr lang="zh-CN" altLang="en-US" dirty="0">
                <a:solidFill>
                  <a:schemeClr val="tx1">
                    <a:lumMod val="50000"/>
                    <a:lumOff val="50000"/>
                    <a:alpha val="0"/>
                  </a:schemeClr>
                </a:solidFill>
                <a:latin typeface="微软雅黑" panose="020B0503020204020204" pitchFamily="34" charset="-122"/>
                <a:ea typeface="微软雅黑" panose="020B0503020204020204" pitchFamily="34" charset="-122"/>
              </a:rPr>
              <a:t>作品，为了您和包图网以及原创作者的利益，请勿复制、传播、销售，否则将承担法律责任！包图网将对作品进行维权，按照传播下载次数进行十倍的索取赔偿！</a:t>
            </a:r>
            <a:r>
              <a:rPr lang="en-US" altLang="zh-CN" dirty="0">
                <a:solidFill>
                  <a:schemeClr val="tx1">
                    <a:lumMod val="50000"/>
                    <a:lumOff val="50000"/>
                    <a:alpha val="0"/>
                  </a:schemeClr>
                </a:solidFill>
                <a:latin typeface="微软雅黑" panose="020B0503020204020204" pitchFamily="34" charset="-122"/>
                <a:ea typeface="微软雅黑" panose="020B0503020204020204" pitchFamily="34" charset="-122"/>
              </a:rPr>
              <a:t>ibaotu.com</a:t>
            </a:r>
            <a:endParaRPr lang="en-US" altLang="zh-CN" dirty="0">
              <a:solidFill>
                <a:schemeClr val="tx1">
                  <a:lumMod val="50000"/>
                  <a:lumOff val="50000"/>
                  <a:alpha val="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userDrawn="1"/>
        </p:nvPicPr>
        <p:blipFill>
          <a:blip r:embed="rId12"/>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zhb"/>
          <p:cNvPicPr>
            <a:picLocks noChangeAspect="1"/>
          </p:cNvPicPr>
          <p:nvPr/>
        </p:nvPicPr>
        <p:blipFill>
          <a:blip r:embed="rId1"/>
          <a:stretch>
            <a:fillRect/>
          </a:stretch>
        </p:blipFill>
        <p:spPr>
          <a:xfrm>
            <a:off x="8702675" y="2236470"/>
            <a:ext cx="2310765" cy="2310765"/>
          </a:xfrm>
          <a:prstGeom prst="rect">
            <a:avLst/>
          </a:prstGeom>
        </p:spPr>
      </p:pic>
      <p:pic>
        <p:nvPicPr>
          <p:cNvPr id="14" name="图片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3850" y="578485"/>
            <a:ext cx="6530340" cy="554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816877" y="2373539"/>
            <a:ext cx="321310" cy="2434252"/>
          </a:xfrm>
          <a:prstGeom prst="rect">
            <a:avLst/>
          </a:prstGeom>
          <a:noFill/>
        </p:spPr>
        <p:txBody>
          <a:bodyPr vert="eaVert" wrap="square">
            <a:spAutoFit/>
          </a:bodyPr>
          <a:lstStyle/>
          <a:p>
            <a:pPr algn="dist">
              <a:defRPr/>
            </a:pPr>
            <a:r>
              <a:rPr lang="en-US" altLang="zh-CN" sz="900" b="1" spc="600" dirty="0">
                <a:solidFill>
                  <a:srgbClr val="AD7A74"/>
                </a:solidFill>
                <a:latin typeface="+mn-lt"/>
                <a:cs typeface="+mn-ea"/>
                <a:sym typeface="+mn-lt"/>
              </a:rPr>
              <a:t>ZIdongjiankong</a:t>
            </a:r>
            <a:endParaRPr lang="en-US" altLang="zh-CN" sz="900" b="1" spc="600" dirty="0">
              <a:solidFill>
                <a:srgbClr val="AD7A74"/>
              </a:solidFill>
              <a:latin typeface="+mn-lt"/>
              <a:cs typeface="+mn-ea"/>
              <a:sym typeface="+mn-lt"/>
            </a:endParaRPr>
          </a:p>
        </p:txBody>
      </p:sp>
      <p:sp>
        <p:nvSpPr>
          <p:cNvPr id="11" name="文本框 10"/>
          <p:cNvSpPr txBox="1"/>
          <p:nvPr/>
        </p:nvSpPr>
        <p:spPr>
          <a:xfrm>
            <a:off x="1271270" y="2277110"/>
            <a:ext cx="7214870" cy="1568450"/>
          </a:xfrm>
          <a:prstGeom prst="rect">
            <a:avLst/>
          </a:prstGeom>
          <a:noFill/>
        </p:spPr>
        <p:txBody>
          <a:bodyPr wrap="square">
            <a:spAutoFit/>
          </a:bodyPr>
          <a:lstStyle/>
          <a:p>
            <a:pPr defTabSz="914400" eaLnBrk="1" fontAlgn="auto" hangingPunct="1">
              <a:spcBef>
                <a:spcPts val="0"/>
              </a:spcBef>
              <a:spcAft>
                <a:spcPts val="0"/>
              </a:spcAft>
              <a:defRPr/>
            </a:pPr>
            <a:r>
              <a:rPr lang="zh-CN" altLang="zh-CN" sz="4800" b="1" kern="1400" spc="200" dirty="0" smtClean="0">
                <a:gradFill>
                  <a:gsLst>
                    <a:gs pos="0">
                      <a:srgbClr val="EACF99"/>
                    </a:gs>
                    <a:gs pos="100000">
                      <a:srgbClr val="EACF99">
                        <a:lumMod val="50000"/>
                      </a:srgbClr>
                    </a:gs>
                  </a:gsLst>
                  <a:lin ang="5400000" scaled="1"/>
                </a:gradFill>
                <a:latin typeface="+mn-lt"/>
                <a:cs typeface="+mn-ea"/>
                <a:sym typeface="+mn-lt"/>
              </a:rPr>
              <a:t>重点排污单位</a:t>
            </a:r>
            <a:endParaRPr lang="zh-CN" altLang="zh-CN" sz="4800" b="1" kern="1400" spc="200" dirty="0" smtClean="0">
              <a:gradFill>
                <a:gsLst>
                  <a:gs pos="0">
                    <a:srgbClr val="EACF99"/>
                  </a:gs>
                  <a:gs pos="100000">
                    <a:srgbClr val="EACF99">
                      <a:lumMod val="50000"/>
                    </a:srgbClr>
                  </a:gs>
                </a:gsLst>
                <a:lin ang="5400000" scaled="1"/>
              </a:gradFill>
              <a:latin typeface="+mn-lt"/>
              <a:cs typeface="+mn-ea"/>
              <a:sym typeface="+mn-lt"/>
            </a:endParaRPr>
          </a:p>
          <a:p>
            <a:pPr defTabSz="914400" eaLnBrk="1" fontAlgn="auto" hangingPunct="1">
              <a:spcBef>
                <a:spcPts val="0"/>
              </a:spcBef>
              <a:spcAft>
                <a:spcPts val="0"/>
              </a:spcAft>
              <a:defRPr/>
            </a:pPr>
            <a:r>
              <a:rPr lang="zh-CN" altLang="zh-CN" sz="4800" b="1" kern="1400" spc="200" dirty="0" smtClean="0">
                <a:gradFill>
                  <a:gsLst>
                    <a:gs pos="0">
                      <a:srgbClr val="EACF99"/>
                    </a:gs>
                    <a:gs pos="100000">
                      <a:srgbClr val="EACF99">
                        <a:lumMod val="50000"/>
                      </a:srgbClr>
                    </a:gs>
                  </a:gsLst>
                  <a:lin ang="5400000" scaled="1"/>
                </a:gradFill>
                <a:latin typeface="+mn-lt"/>
                <a:cs typeface="+mn-ea"/>
                <a:sym typeface="+mn-lt"/>
              </a:rPr>
              <a:t>安装联网信息管理系统</a:t>
            </a:r>
            <a:endParaRPr lang="zh-CN" altLang="zh-CN" sz="4800" b="1" kern="1400" spc="200" dirty="0" smtClean="0">
              <a:gradFill>
                <a:gsLst>
                  <a:gs pos="0">
                    <a:srgbClr val="EACF99"/>
                  </a:gs>
                  <a:gs pos="100000">
                    <a:srgbClr val="EACF99">
                      <a:lumMod val="50000"/>
                    </a:srgbClr>
                  </a:gs>
                </a:gsLst>
                <a:lin ang="5400000" scaled="1"/>
              </a:gradFill>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afterEffect">
                                  <p:stCondLst>
                                    <p:cond delay="0"/>
                                  </p:stCondLst>
                                  <p:childTnLst>
                                    <p:animEffect transition="out" filter="fade">
                                      <p:cBhvr>
                                        <p:cTn id="6" dur="2000" tmFilter="0, 0; .2, .5; .8, .5; 1, 0"/>
                                        <p:tgtEl>
                                          <p:spTgt spid="14"/>
                                        </p:tgtEl>
                                      </p:cBhvr>
                                    </p:animEffect>
                                    <p:animScale>
                                      <p:cBhvr>
                                        <p:cTn id="7" dur="100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1006475" y="5098415"/>
            <a:ext cx="10509885" cy="953135"/>
          </a:xfrm>
          <a:prstGeom prst="rect">
            <a:avLst/>
          </a:prstGeom>
          <a:noFill/>
          <a:ln w="9525">
            <a:noFill/>
          </a:ln>
        </p:spPr>
        <p:txBody>
          <a:bodyPr wrap="square">
            <a:spAutoFit/>
          </a:bodyPr>
          <a:p>
            <a:pPr marL="0" indent="0"/>
            <a:r>
              <a:rPr lang="en-US" altLang="zh-CN" sz="2800" b="0">
                <a:latin typeface="Calibri" panose="020F0502020204030204" pitchFamily="34" charset="0"/>
                <a:ea typeface="宋体" panose="02010600030101010101" pitchFamily="2" charset="-122"/>
                <a:cs typeface="Times New Roman" panose="02020603050405020304" charset="0"/>
              </a:rPr>
              <a:t>      </a:t>
            </a:r>
            <a:r>
              <a:rPr lang="zh-CN" altLang="en-US" sz="2800" b="0">
                <a:latin typeface="Calibri" panose="020F0502020204030204" pitchFamily="34" charset="0"/>
                <a:ea typeface="宋体" panose="02010600030101010101" pitchFamily="2" charset="-122"/>
                <a:cs typeface="Times New Roman" panose="02020603050405020304" charset="0"/>
              </a:rPr>
              <a:t>如实填写信息，</a:t>
            </a:r>
            <a:r>
              <a:rPr lang="zh-CN" sz="2800" b="0">
                <a:latin typeface="Calibri" panose="020F0502020204030204" pitchFamily="34" charset="0"/>
                <a:ea typeface="宋体" panose="02010600030101010101" pitchFamily="2" charset="-122"/>
                <a:cs typeface="Times New Roman" panose="02020603050405020304" charset="0"/>
              </a:rPr>
              <a:t>“是否需要安装联网”如果选择“</a:t>
            </a:r>
            <a:r>
              <a:rPr lang="zh-CN" sz="2800" b="0">
                <a:solidFill>
                  <a:srgbClr val="FF0000"/>
                </a:solidFill>
                <a:latin typeface="Calibri" panose="020F0502020204030204" pitchFamily="34" charset="0"/>
                <a:ea typeface="宋体" panose="02010600030101010101" pitchFamily="2" charset="-122"/>
                <a:cs typeface="Times New Roman" panose="02020603050405020304" charset="0"/>
              </a:rPr>
              <a:t>需要联网</a:t>
            </a:r>
            <a:r>
              <a:rPr lang="zh-CN" sz="2800" b="0">
                <a:latin typeface="Calibri" panose="020F0502020204030204" pitchFamily="34" charset="0"/>
                <a:ea typeface="宋体" panose="02010600030101010101" pitchFamily="2" charset="-122"/>
                <a:cs typeface="Times New Roman" panose="02020603050405020304" charset="0"/>
              </a:rPr>
              <a:t>”，直接保存。</a:t>
            </a:r>
            <a:endParaRPr lang="zh-CN" altLang="en-US" sz="2800" b="0">
              <a:solidFill>
                <a:srgbClr val="FF0000"/>
              </a:solidFill>
              <a:latin typeface="Calibri" panose="020F0502020204030204" pitchFamily="34" charset="0"/>
              <a:ea typeface="宋体" panose="02010600030101010101" pitchFamily="2" charset="-122"/>
              <a:cs typeface="Times New Roman" panose="02020603050405020304" charset="0"/>
            </a:endParaRPr>
          </a:p>
        </p:txBody>
      </p:sp>
      <p:sp>
        <p:nvSpPr>
          <p:cNvPr id="6" name="矩形 5"/>
          <p:cNvSpPr/>
          <p:nvPr/>
        </p:nvSpPr>
        <p:spPr>
          <a:xfrm>
            <a:off x="6565900" y="2365375"/>
            <a:ext cx="4418965" cy="52959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 name="图片 3"/>
          <p:cNvPicPr>
            <a:picLocks noChangeAspect="1"/>
          </p:cNvPicPr>
          <p:nvPr/>
        </p:nvPicPr>
        <p:blipFill>
          <a:blip r:embed="rId1"/>
          <a:stretch>
            <a:fillRect/>
          </a:stretch>
        </p:blipFill>
        <p:spPr>
          <a:xfrm>
            <a:off x="180340" y="1345565"/>
            <a:ext cx="11336020" cy="3752850"/>
          </a:xfrm>
          <a:prstGeom prst="rect">
            <a:avLst/>
          </a:prstGeom>
        </p:spPr>
      </p:pic>
      <p:sp>
        <p:nvSpPr>
          <p:cNvPr id="5" name="矩形 4"/>
          <p:cNvSpPr/>
          <p:nvPr/>
        </p:nvSpPr>
        <p:spPr>
          <a:xfrm>
            <a:off x="6381115" y="3239135"/>
            <a:ext cx="3844925" cy="379095"/>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585470" y="490220"/>
            <a:ext cx="10930890" cy="953135"/>
          </a:xfrm>
          <a:prstGeom prst="rect">
            <a:avLst/>
          </a:prstGeom>
          <a:noFill/>
        </p:spPr>
        <p:txBody>
          <a:bodyPr wrap="square" rtlCol="0" anchor="t">
            <a:spAutoFit/>
          </a:bodyPr>
          <a:p>
            <a:r>
              <a:rPr lang="en-US" altLang="zh-CN" sz="2800">
                <a:ea typeface="宋体" panose="02010600030101010101" pitchFamily="2" charset="-122"/>
                <a:cs typeface="Times New Roman" panose="02020603050405020304" charset="0"/>
                <a:sym typeface="+mn-ea"/>
              </a:rPr>
              <a:t>        </a:t>
            </a:r>
            <a:r>
              <a:rPr lang="zh-CN" sz="2800">
                <a:ea typeface="宋体" panose="02010600030101010101" pitchFamily="2" charset="-122"/>
                <a:cs typeface="Times New Roman" panose="02020603050405020304" charset="0"/>
                <a:sym typeface="+mn-ea"/>
              </a:rPr>
              <a:t>从“排污许可证有组织排放口编号及名称”，选择排污许可证中对应的排口。</a:t>
            </a:r>
            <a:endParaRPr lang="zh-CN" altLang="en-US" sz="2800">
              <a:ea typeface="宋体" panose="02010600030101010101" pitchFamily="2" charset="-122"/>
              <a:cs typeface="Times New Roman" panose="02020603050405020304" charset="0"/>
              <a:sym typeface="+mn-ea"/>
            </a:endParaRPr>
          </a:p>
        </p:txBody>
      </p:sp>
      <p:sp>
        <p:nvSpPr>
          <p:cNvPr id="3" name="文本框 2"/>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编辑企业信息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557530" y="546735"/>
            <a:ext cx="11317605" cy="4145915"/>
          </a:xfrm>
          <a:prstGeom prst="rect">
            <a:avLst/>
          </a:prstGeom>
        </p:spPr>
      </p:pic>
      <p:sp>
        <p:nvSpPr>
          <p:cNvPr id="3" name="文本框 2"/>
          <p:cNvSpPr txBox="1"/>
          <p:nvPr/>
        </p:nvSpPr>
        <p:spPr>
          <a:xfrm>
            <a:off x="436880" y="4692650"/>
            <a:ext cx="11317605" cy="953135"/>
          </a:xfrm>
          <a:prstGeom prst="rect">
            <a:avLst/>
          </a:prstGeom>
          <a:noFill/>
        </p:spPr>
        <p:txBody>
          <a:bodyPr wrap="square" rtlCol="0" anchor="t">
            <a:spAutoFit/>
          </a:bodyPr>
          <a:p>
            <a:pPr marL="0" indent="0" algn="l"/>
            <a:r>
              <a:rPr lang="en-US" altLang="zh-CN" sz="2800">
                <a:ea typeface="宋体" panose="02010600030101010101" pitchFamily="2" charset="-122"/>
                <a:cs typeface="Times New Roman" panose="02020603050405020304" charset="0"/>
                <a:sym typeface="+mn-ea"/>
              </a:rPr>
              <a:t>        </a:t>
            </a:r>
            <a:r>
              <a:rPr lang="zh-CN" altLang="en-US" sz="2800">
                <a:ea typeface="宋体" panose="02010600030101010101" pitchFamily="2" charset="-122"/>
                <a:cs typeface="Times New Roman" panose="02020603050405020304" charset="0"/>
                <a:sym typeface="+mn-ea"/>
              </a:rPr>
              <a:t>如实填写信息，</a:t>
            </a:r>
            <a:r>
              <a:rPr lang="zh-CN" sz="2800">
                <a:ea typeface="宋体" panose="02010600030101010101" pitchFamily="2" charset="-122"/>
                <a:cs typeface="Times New Roman" panose="02020603050405020304" charset="0"/>
                <a:sym typeface="+mn-ea"/>
              </a:rPr>
              <a:t>“是否需要安装联网”如果选择“</a:t>
            </a:r>
            <a:r>
              <a:rPr lang="zh-CN" sz="2800">
                <a:solidFill>
                  <a:srgbClr val="FF0000"/>
                </a:solidFill>
                <a:ea typeface="宋体" panose="02010600030101010101" pitchFamily="2" charset="-122"/>
                <a:cs typeface="Times New Roman" panose="02020603050405020304" charset="0"/>
                <a:sym typeface="+mn-ea"/>
              </a:rPr>
              <a:t>无需联网</a:t>
            </a:r>
            <a:r>
              <a:rPr lang="zh-CN" sz="2800">
                <a:ea typeface="宋体" panose="02010600030101010101" pitchFamily="2" charset="-122"/>
                <a:cs typeface="Times New Roman" panose="02020603050405020304" charset="0"/>
                <a:sym typeface="+mn-ea"/>
              </a:rPr>
              <a:t>”，则需要</a:t>
            </a:r>
            <a:r>
              <a:rPr lang="zh-CN" sz="2800">
                <a:solidFill>
                  <a:srgbClr val="FF0000"/>
                </a:solidFill>
                <a:ea typeface="宋体" panose="02010600030101010101" pitchFamily="2" charset="-122"/>
                <a:cs typeface="Times New Roman" panose="02020603050405020304" charset="0"/>
                <a:sym typeface="+mn-ea"/>
              </a:rPr>
              <a:t>填写原因并上传相关凭证。</a:t>
            </a:r>
            <a:endParaRPr lang="zh-CN" sz="2800">
              <a:solidFill>
                <a:srgbClr val="FF0000"/>
              </a:solidFill>
              <a:ea typeface="宋体" panose="02010600030101010101" pitchFamily="2" charset="-122"/>
              <a:cs typeface="Times New Roman" panose="02020603050405020304" charset="0"/>
              <a:sym typeface="+mn-ea"/>
            </a:endParaRPr>
          </a:p>
        </p:txBody>
      </p:sp>
      <p:sp>
        <p:nvSpPr>
          <p:cNvPr id="5" name="矩形 4"/>
          <p:cNvSpPr/>
          <p:nvPr/>
        </p:nvSpPr>
        <p:spPr>
          <a:xfrm>
            <a:off x="6381115" y="2515870"/>
            <a:ext cx="3844925" cy="379095"/>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1478280" y="5767070"/>
            <a:ext cx="8562975" cy="368300"/>
          </a:xfrm>
          <a:prstGeom prst="rect">
            <a:avLst/>
          </a:prstGeom>
          <a:noFill/>
        </p:spPr>
        <p:txBody>
          <a:bodyPr wrap="square" rtlCol="0">
            <a:spAutoFit/>
          </a:bodyPr>
          <a:p>
            <a:r>
              <a:rPr lang="zh-CN" altLang="en-US"/>
              <a:t>无需再编辑监测因子</a:t>
            </a:r>
            <a:endParaRPr lang="zh-CN" altLang="en-US"/>
          </a:p>
        </p:txBody>
      </p:sp>
      <p:sp>
        <p:nvSpPr>
          <p:cNvPr id="6" name="文本框 5"/>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编辑企业信息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51790" y="234315"/>
            <a:ext cx="11317605" cy="521970"/>
          </a:xfrm>
          <a:prstGeom prst="rect">
            <a:avLst/>
          </a:prstGeom>
          <a:noFill/>
        </p:spPr>
        <p:txBody>
          <a:bodyPr wrap="square" rtlCol="0" anchor="t">
            <a:spAutoFit/>
          </a:bodyPr>
          <a:p>
            <a:pPr marL="0" indent="0" algn="l"/>
            <a:r>
              <a:rPr lang="en-US" altLang="zh-CN" sz="2800">
                <a:ea typeface="宋体" panose="02010600030101010101" pitchFamily="2" charset="-122"/>
                <a:cs typeface="Times New Roman" panose="02020603050405020304" charset="0"/>
                <a:sym typeface="+mn-ea"/>
              </a:rPr>
              <a:t>       </a:t>
            </a:r>
            <a:r>
              <a:rPr lang="zh-CN" sz="2800" b="1">
                <a:solidFill>
                  <a:srgbClr val="FF0000"/>
                </a:solidFill>
                <a:ea typeface="宋体" panose="02010600030101010101" pitchFamily="2" charset="-122"/>
                <a:cs typeface="Times New Roman" panose="02020603050405020304" charset="0"/>
                <a:sym typeface="+mn-ea"/>
              </a:rPr>
              <a:t>注意</a:t>
            </a:r>
            <a:r>
              <a:rPr lang="zh-CN" sz="2800">
                <a:ea typeface="宋体" panose="02010600030101010101" pitchFamily="2" charset="-122"/>
                <a:cs typeface="Times New Roman" panose="02020603050405020304" charset="0"/>
                <a:sym typeface="+mn-ea"/>
              </a:rPr>
              <a:t>：</a:t>
            </a:r>
            <a:r>
              <a:rPr lang="en-US" altLang="zh-CN" sz="2800">
                <a:ea typeface="宋体" panose="02010600030101010101" pitchFamily="2" charset="-122"/>
                <a:cs typeface="Times New Roman" panose="02020603050405020304" charset="0"/>
                <a:sym typeface="+mn-ea"/>
              </a:rPr>
              <a:t>“</a:t>
            </a:r>
            <a:r>
              <a:rPr lang="zh-CN" altLang="en-US" sz="2800">
                <a:ea typeface="宋体" panose="02010600030101010101" pitchFamily="2" charset="-122"/>
                <a:cs typeface="Times New Roman" panose="02020603050405020304" charset="0"/>
                <a:sym typeface="+mn-ea"/>
              </a:rPr>
              <a:t>排口类型可</a:t>
            </a:r>
            <a:r>
              <a:rPr lang="en-US" altLang="zh-CN" sz="2800">
                <a:ea typeface="宋体" panose="02010600030101010101" pitchFamily="2" charset="-122"/>
                <a:cs typeface="Times New Roman" panose="02020603050405020304" charset="0"/>
                <a:sym typeface="+mn-ea"/>
              </a:rPr>
              <a:t>“</a:t>
            </a:r>
            <a:r>
              <a:rPr lang="zh-CN" altLang="en-US" sz="2800">
                <a:ea typeface="宋体" panose="02010600030101010101" pitchFamily="2" charset="-122"/>
                <a:cs typeface="Times New Roman" panose="02020603050405020304" charset="0"/>
                <a:sym typeface="+mn-ea"/>
              </a:rPr>
              <a:t>复选。</a:t>
            </a:r>
            <a:endParaRPr lang="en-US" altLang="zh-CN" sz="2800">
              <a:solidFill>
                <a:srgbClr val="FF0000"/>
              </a:solidFill>
              <a:ea typeface="宋体" panose="02010600030101010101" pitchFamily="2" charset="-122"/>
              <a:cs typeface="Times New Roman" panose="02020603050405020304" charset="0"/>
              <a:sym typeface="+mn-ea"/>
            </a:endParaRPr>
          </a:p>
        </p:txBody>
      </p:sp>
      <p:pic>
        <p:nvPicPr>
          <p:cNvPr id="4" name="图片 3"/>
          <p:cNvPicPr>
            <a:picLocks noChangeAspect="1"/>
          </p:cNvPicPr>
          <p:nvPr/>
        </p:nvPicPr>
        <p:blipFill>
          <a:blip r:embed="rId1"/>
          <a:stretch>
            <a:fillRect/>
          </a:stretch>
        </p:blipFill>
        <p:spPr>
          <a:xfrm>
            <a:off x="974090" y="756285"/>
            <a:ext cx="10243820" cy="3661410"/>
          </a:xfrm>
          <a:prstGeom prst="rect">
            <a:avLst/>
          </a:prstGeom>
        </p:spPr>
      </p:pic>
      <p:sp>
        <p:nvSpPr>
          <p:cNvPr id="6" name="矩形 5"/>
          <p:cNvSpPr/>
          <p:nvPr/>
        </p:nvSpPr>
        <p:spPr>
          <a:xfrm>
            <a:off x="7114540" y="1758950"/>
            <a:ext cx="4248785" cy="1656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437515" y="4525645"/>
            <a:ext cx="11317605" cy="1999615"/>
          </a:xfrm>
          <a:prstGeom prst="rect">
            <a:avLst/>
          </a:prstGeom>
          <a:noFill/>
        </p:spPr>
        <p:txBody>
          <a:bodyPr wrap="square" rtlCol="0" anchor="t">
            <a:spAutoFit/>
          </a:bodyPr>
          <a:p>
            <a:pPr marL="0" indent="0" algn="l"/>
            <a:r>
              <a:rPr lang="en-US" altLang="zh-CN" sz="2800">
                <a:ea typeface="宋体" panose="02010600030101010101" pitchFamily="2" charset="-122"/>
                <a:cs typeface="Times New Roman" panose="02020603050405020304" charset="0"/>
                <a:sym typeface="+mn-ea"/>
              </a:rPr>
              <a:t> </a:t>
            </a:r>
            <a:r>
              <a:rPr lang="zh-CN" altLang="en-US" sz="2400">
                <a:ea typeface="宋体" panose="02010600030101010101" pitchFamily="2" charset="-122"/>
                <a:cs typeface="Times New Roman" panose="02020603050405020304" charset="0"/>
                <a:sym typeface="+mn-ea"/>
              </a:rPr>
              <a:t>主要</a:t>
            </a:r>
            <a:r>
              <a:rPr lang="zh-CN" sz="2400" b="1">
                <a:solidFill>
                  <a:schemeClr val="tx1">
                    <a:lumMod val="95000"/>
                    <a:lumOff val="5000"/>
                  </a:schemeClr>
                </a:solidFill>
                <a:ea typeface="宋体" panose="02010600030101010101" pitchFamily="2" charset="-122"/>
                <a:cs typeface="Times New Roman" panose="02020603050405020304" charset="0"/>
                <a:sym typeface="+mn-ea"/>
              </a:rPr>
              <a:t>监测因子为</a:t>
            </a:r>
            <a:r>
              <a:rPr lang="en-US" altLang="zh-CN" sz="2400" b="1">
                <a:solidFill>
                  <a:schemeClr val="tx1">
                    <a:lumMod val="95000"/>
                    <a:lumOff val="5000"/>
                  </a:schemeClr>
                </a:solidFill>
                <a:ea typeface="宋体" panose="02010600030101010101" pitchFamily="2" charset="-122"/>
                <a:cs typeface="Times New Roman" panose="02020603050405020304" charset="0"/>
                <a:sym typeface="+mn-ea"/>
              </a:rPr>
              <a:t>COD</a:t>
            </a:r>
            <a:r>
              <a:rPr lang="zh-CN" altLang="en-US" sz="2400" b="1">
                <a:solidFill>
                  <a:schemeClr val="tx1">
                    <a:lumMod val="95000"/>
                    <a:lumOff val="5000"/>
                  </a:schemeClr>
                </a:solidFill>
                <a:ea typeface="宋体" panose="02010600030101010101" pitchFamily="2" charset="-122"/>
                <a:cs typeface="Times New Roman" panose="02020603050405020304" charset="0"/>
                <a:sym typeface="+mn-ea"/>
              </a:rPr>
              <a:t>、氨氮：勾选</a:t>
            </a:r>
            <a:r>
              <a:rPr lang="en-US" altLang="zh-CN" sz="2400" b="1">
                <a:solidFill>
                  <a:schemeClr val="tx1">
                    <a:lumMod val="95000"/>
                    <a:lumOff val="5000"/>
                  </a:schemeClr>
                </a:solidFill>
                <a:ea typeface="宋体" panose="02010600030101010101" pitchFamily="2" charset="-122"/>
                <a:cs typeface="Times New Roman" panose="02020603050405020304" charset="0"/>
                <a:sym typeface="+mn-ea"/>
              </a:rPr>
              <a:t>“</a:t>
            </a:r>
            <a:r>
              <a:rPr lang="zh-CN" altLang="en-US" sz="2400" b="1">
                <a:solidFill>
                  <a:schemeClr val="tx1">
                    <a:lumMod val="95000"/>
                    <a:lumOff val="5000"/>
                  </a:schemeClr>
                </a:solidFill>
                <a:ea typeface="宋体" panose="02010600030101010101" pitchFamily="2" charset="-122"/>
                <a:cs typeface="Times New Roman" panose="02020603050405020304" charset="0"/>
                <a:sym typeface="+mn-ea"/>
              </a:rPr>
              <a:t>一般排水口</a:t>
            </a:r>
            <a:r>
              <a:rPr lang="en-US" altLang="zh-CN" sz="2400" b="1">
                <a:solidFill>
                  <a:schemeClr val="tx1">
                    <a:lumMod val="95000"/>
                    <a:lumOff val="5000"/>
                  </a:schemeClr>
                </a:solidFill>
                <a:ea typeface="宋体" panose="02010600030101010101" pitchFamily="2" charset="-122"/>
                <a:cs typeface="Times New Roman" panose="02020603050405020304" charset="0"/>
                <a:sym typeface="+mn-ea"/>
              </a:rPr>
              <a:t>”</a:t>
            </a:r>
            <a:endParaRPr lang="en-US" altLang="zh-CN" sz="2400" b="1">
              <a:solidFill>
                <a:srgbClr val="FF0000"/>
              </a:solidFill>
              <a:ea typeface="宋体" panose="02010600030101010101" pitchFamily="2" charset="-122"/>
              <a:cs typeface="Times New Roman" panose="02020603050405020304" charset="0"/>
              <a:sym typeface="+mn-ea"/>
            </a:endParaRPr>
          </a:p>
          <a:p>
            <a:pPr marL="0" indent="0" algn="l"/>
            <a:r>
              <a:rPr lang="en-US" altLang="zh-CN" sz="2400" b="1">
                <a:solidFill>
                  <a:srgbClr val="FF0000"/>
                </a:solidFill>
                <a:ea typeface="宋体" panose="02010600030101010101" pitchFamily="2" charset="-122"/>
                <a:cs typeface="Times New Roman" panose="02020603050405020304" charset="0"/>
                <a:sym typeface="+mn-ea"/>
              </a:rPr>
              <a:t> </a:t>
            </a:r>
            <a:r>
              <a:rPr lang="zh-CN" altLang="en-US" sz="2400">
                <a:ea typeface="宋体" panose="02010600030101010101" pitchFamily="2" charset="-122"/>
                <a:cs typeface="Times New Roman" panose="02020603050405020304" charset="0"/>
                <a:sym typeface="+mn-ea"/>
              </a:rPr>
              <a:t>主要</a:t>
            </a:r>
            <a:r>
              <a:rPr lang="zh-CN" sz="2400" b="1">
                <a:solidFill>
                  <a:schemeClr val="tx1">
                    <a:lumMod val="95000"/>
                    <a:lumOff val="5000"/>
                  </a:schemeClr>
                </a:solidFill>
                <a:ea typeface="宋体" panose="02010600030101010101" pitchFamily="2" charset="-122"/>
                <a:cs typeface="Times New Roman" panose="02020603050405020304" charset="0"/>
                <a:sym typeface="+mn-ea"/>
              </a:rPr>
              <a:t>监测因子为COD、氨氮、</a:t>
            </a:r>
            <a:r>
              <a:rPr lang="zh-CN" altLang="en-US" sz="2400" b="1">
                <a:solidFill>
                  <a:schemeClr val="tx1">
                    <a:lumMod val="95000"/>
                    <a:lumOff val="5000"/>
                  </a:schemeClr>
                </a:solidFill>
                <a:ea typeface="宋体" panose="02010600030101010101" pitchFamily="2" charset="-122"/>
                <a:cs typeface="Times New Roman" panose="02020603050405020304" charset="0"/>
                <a:sym typeface="+mn-ea"/>
              </a:rPr>
              <a:t>总磷：</a:t>
            </a:r>
            <a:r>
              <a:rPr lang="zh-CN" altLang="en-US" sz="2400" b="1">
                <a:solidFill>
                  <a:srgbClr val="FF0000"/>
                </a:solidFill>
                <a:ea typeface="宋体" panose="02010600030101010101" pitchFamily="2" charset="-122"/>
                <a:cs typeface="Times New Roman" panose="02020603050405020304" charset="0"/>
                <a:sym typeface="+mn-ea"/>
              </a:rPr>
              <a:t>勾选</a:t>
            </a:r>
            <a:r>
              <a:rPr lang="en-US" altLang="zh-CN" sz="2400" b="1">
                <a:solidFill>
                  <a:srgbClr val="FF0000"/>
                </a:solidFill>
                <a:ea typeface="宋体" panose="02010600030101010101" pitchFamily="2" charset="-122"/>
                <a:cs typeface="Times New Roman" panose="02020603050405020304" charset="0"/>
                <a:sym typeface="+mn-ea"/>
              </a:rPr>
              <a:t>“</a:t>
            </a:r>
            <a:r>
              <a:rPr lang="zh-CN" altLang="en-US" sz="2400" b="1">
                <a:solidFill>
                  <a:srgbClr val="FF0000"/>
                </a:solidFill>
                <a:ea typeface="宋体" panose="02010600030101010101" pitchFamily="2" charset="-122"/>
                <a:cs typeface="Times New Roman" panose="02020603050405020304" charset="0"/>
                <a:sym typeface="+mn-ea"/>
              </a:rPr>
              <a:t>一般排水口</a:t>
            </a:r>
            <a:r>
              <a:rPr lang="en-US" altLang="zh-CN" sz="2400" b="1">
                <a:solidFill>
                  <a:srgbClr val="FF0000"/>
                </a:solidFill>
                <a:ea typeface="宋体" panose="02010600030101010101" pitchFamily="2" charset="-122"/>
                <a:cs typeface="Times New Roman" panose="02020603050405020304" charset="0"/>
                <a:sym typeface="+mn-ea"/>
              </a:rPr>
              <a:t>”</a:t>
            </a:r>
            <a:r>
              <a:rPr lang="zh-CN" altLang="en-US" sz="2400" b="1">
                <a:solidFill>
                  <a:srgbClr val="FF0000"/>
                </a:solidFill>
                <a:ea typeface="宋体" panose="02010600030101010101" pitchFamily="2" charset="-122"/>
                <a:cs typeface="Times New Roman" panose="02020603050405020304" charset="0"/>
                <a:sym typeface="+mn-ea"/>
              </a:rPr>
              <a:t>，</a:t>
            </a:r>
            <a:r>
              <a:rPr lang="en-US" altLang="zh-CN" sz="2400" b="1">
                <a:solidFill>
                  <a:srgbClr val="FF0000"/>
                </a:solidFill>
                <a:ea typeface="宋体" panose="02010600030101010101" pitchFamily="2" charset="-122"/>
                <a:cs typeface="Times New Roman" panose="02020603050405020304" charset="0"/>
                <a:sym typeface="+mn-ea"/>
              </a:rPr>
              <a:t>“</a:t>
            </a:r>
            <a:r>
              <a:rPr lang="zh-CN" altLang="en-US" sz="2400" b="1">
                <a:solidFill>
                  <a:srgbClr val="FF0000"/>
                </a:solidFill>
                <a:ea typeface="宋体" panose="02010600030101010101" pitchFamily="2" charset="-122"/>
                <a:cs typeface="Times New Roman" panose="02020603050405020304" charset="0"/>
                <a:sym typeface="+mn-ea"/>
              </a:rPr>
              <a:t>总磷重点行业排水口</a:t>
            </a:r>
            <a:r>
              <a:rPr lang="en-US" altLang="zh-CN" sz="2400" b="1">
                <a:solidFill>
                  <a:srgbClr val="FF0000"/>
                </a:solidFill>
                <a:ea typeface="宋体" panose="02010600030101010101" pitchFamily="2" charset="-122"/>
                <a:cs typeface="Times New Roman" panose="02020603050405020304" charset="0"/>
                <a:sym typeface="+mn-ea"/>
              </a:rPr>
              <a:t>”</a:t>
            </a:r>
            <a:endParaRPr lang="en-US" altLang="zh-CN" sz="2800" b="1">
              <a:solidFill>
                <a:srgbClr val="FF0000"/>
              </a:solidFill>
              <a:ea typeface="宋体" panose="02010600030101010101" pitchFamily="2" charset="-122"/>
              <a:cs typeface="Times New Roman" panose="02020603050405020304" charset="0"/>
              <a:sym typeface="+mn-ea"/>
            </a:endParaRPr>
          </a:p>
          <a:p>
            <a:pPr marL="0" indent="0" algn="l"/>
            <a:r>
              <a:rPr lang="zh-CN" altLang="en-US" sz="2400">
                <a:ea typeface="宋体" panose="02010600030101010101" pitchFamily="2" charset="-122"/>
                <a:cs typeface="Times New Roman" panose="02020603050405020304" charset="0"/>
                <a:sym typeface="+mn-ea"/>
              </a:rPr>
              <a:t> 主要</a:t>
            </a:r>
            <a:r>
              <a:rPr lang="zh-CN" sz="2400" b="1">
                <a:solidFill>
                  <a:schemeClr val="tx1">
                    <a:lumMod val="95000"/>
                    <a:lumOff val="5000"/>
                  </a:schemeClr>
                </a:solidFill>
                <a:ea typeface="宋体" panose="02010600030101010101" pitchFamily="2" charset="-122"/>
                <a:cs typeface="Times New Roman" panose="02020603050405020304" charset="0"/>
                <a:sym typeface="+mn-ea"/>
              </a:rPr>
              <a:t>监测因子为COD、氨氮、</a:t>
            </a:r>
            <a:r>
              <a:rPr lang="zh-CN" altLang="en-US" sz="2400" b="1">
                <a:solidFill>
                  <a:schemeClr val="tx1">
                    <a:lumMod val="95000"/>
                    <a:lumOff val="5000"/>
                  </a:schemeClr>
                </a:solidFill>
                <a:ea typeface="宋体" panose="02010600030101010101" pitchFamily="2" charset="-122"/>
                <a:cs typeface="Times New Roman" panose="02020603050405020304" charset="0"/>
                <a:sym typeface="+mn-ea"/>
              </a:rPr>
              <a:t>总氮：</a:t>
            </a:r>
            <a:r>
              <a:rPr lang="zh-CN" altLang="en-US" sz="2400" b="1">
                <a:solidFill>
                  <a:srgbClr val="FF0000"/>
                </a:solidFill>
                <a:ea typeface="宋体" panose="02010600030101010101" pitchFamily="2" charset="-122"/>
                <a:cs typeface="Times New Roman" panose="02020603050405020304" charset="0"/>
                <a:sym typeface="+mn-ea"/>
              </a:rPr>
              <a:t>勾选</a:t>
            </a:r>
            <a:r>
              <a:rPr lang="en-US" altLang="zh-CN" sz="2400" b="1">
                <a:solidFill>
                  <a:srgbClr val="FF0000"/>
                </a:solidFill>
                <a:ea typeface="宋体" panose="02010600030101010101" pitchFamily="2" charset="-122"/>
                <a:cs typeface="Times New Roman" panose="02020603050405020304" charset="0"/>
                <a:sym typeface="+mn-ea"/>
              </a:rPr>
              <a:t>“</a:t>
            </a:r>
            <a:r>
              <a:rPr lang="zh-CN" altLang="en-US" sz="2400" b="1">
                <a:solidFill>
                  <a:srgbClr val="FF0000"/>
                </a:solidFill>
                <a:ea typeface="宋体" panose="02010600030101010101" pitchFamily="2" charset="-122"/>
                <a:cs typeface="Times New Roman" panose="02020603050405020304" charset="0"/>
                <a:sym typeface="+mn-ea"/>
              </a:rPr>
              <a:t>一般排水口</a:t>
            </a:r>
            <a:r>
              <a:rPr lang="en-US" altLang="zh-CN" sz="2400" b="1">
                <a:solidFill>
                  <a:srgbClr val="FF0000"/>
                </a:solidFill>
                <a:ea typeface="宋体" panose="02010600030101010101" pitchFamily="2" charset="-122"/>
                <a:cs typeface="Times New Roman" panose="02020603050405020304" charset="0"/>
                <a:sym typeface="+mn-ea"/>
              </a:rPr>
              <a:t>”</a:t>
            </a:r>
            <a:r>
              <a:rPr lang="zh-CN" altLang="en-US" sz="2400" b="1">
                <a:solidFill>
                  <a:srgbClr val="FF0000"/>
                </a:solidFill>
                <a:ea typeface="宋体" panose="02010600030101010101" pitchFamily="2" charset="-122"/>
                <a:cs typeface="Times New Roman" panose="02020603050405020304" charset="0"/>
                <a:sym typeface="+mn-ea"/>
              </a:rPr>
              <a:t>，</a:t>
            </a:r>
            <a:r>
              <a:rPr lang="en-US" altLang="zh-CN" sz="2400" b="1">
                <a:solidFill>
                  <a:srgbClr val="FF0000"/>
                </a:solidFill>
                <a:ea typeface="宋体" panose="02010600030101010101" pitchFamily="2" charset="-122"/>
                <a:cs typeface="Times New Roman" panose="02020603050405020304" charset="0"/>
                <a:sym typeface="+mn-ea"/>
              </a:rPr>
              <a:t>“</a:t>
            </a:r>
            <a:r>
              <a:rPr lang="zh-CN" altLang="en-US" sz="2400" b="1">
                <a:solidFill>
                  <a:srgbClr val="FF0000"/>
                </a:solidFill>
                <a:ea typeface="宋体" panose="02010600030101010101" pitchFamily="2" charset="-122"/>
                <a:cs typeface="Times New Roman" panose="02020603050405020304" charset="0"/>
                <a:sym typeface="+mn-ea"/>
              </a:rPr>
              <a:t>总氮重点行业排水口</a:t>
            </a:r>
            <a:r>
              <a:rPr lang="en-US" altLang="zh-CN" sz="2400" b="1">
                <a:solidFill>
                  <a:srgbClr val="FF0000"/>
                </a:solidFill>
                <a:ea typeface="宋体" panose="02010600030101010101" pitchFamily="2" charset="-122"/>
                <a:cs typeface="Times New Roman" panose="02020603050405020304" charset="0"/>
                <a:sym typeface="+mn-ea"/>
              </a:rPr>
              <a:t>”</a:t>
            </a:r>
            <a:endParaRPr lang="en-US" altLang="zh-CN" sz="2800" b="1">
              <a:solidFill>
                <a:srgbClr val="FF0000"/>
              </a:solidFill>
              <a:ea typeface="宋体" panose="02010600030101010101" pitchFamily="2" charset="-122"/>
              <a:cs typeface="Times New Roman" panose="02020603050405020304" charset="0"/>
              <a:sym typeface="+mn-ea"/>
            </a:endParaRPr>
          </a:p>
          <a:p>
            <a:pPr marL="0" indent="0" algn="l"/>
            <a:r>
              <a:rPr lang="zh-CN" altLang="en-US" sz="2400">
                <a:ea typeface="宋体" panose="02010600030101010101" pitchFamily="2" charset="-122"/>
                <a:cs typeface="Times New Roman" panose="02020603050405020304" charset="0"/>
                <a:sym typeface="+mn-ea"/>
              </a:rPr>
              <a:t> 主要</a:t>
            </a:r>
            <a:r>
              <a:rPr lang="zh-CN" sz="2400" b="1">
                <a:solidFill>
                  <a:schemeClr val="tx1">
                    <a:lumMod val="95000"/>
                    <a:lumOff val="5000"/>
                  </a:schemeClr>
                </a:solidFill>
                <a:ea typeface="宋体" panose="02010600030101010101" pitchFamily="2" charset="-122"/>
                <a:cs typeface="Times New Roman" panose="02020603050405020304" charset="0"/>
                <a:sym typeface="+mn-ea"/>
              </a:rPr>
              <a:t>监测因子为COD、氨氮、总磷、</a:t>
            </a:r>
            <a:r>
              <a:rPr lang="zh-CN" altLang="en-US" sz="2400" b="1">
                <a:solidFill>
                  <a:schemeClr val="tx1">
                    <a:lumMod val="95000"/>
                    <a:lumOff val="5000"/>
                  </a:schemeClr>
                </a:solidFill>
                <a:ea typeface="宋体" panose="02010600030101010101" pitchFamily="2" charset="-122"/>
                <a:cs typeface="Times New Roman" panose="02020603050405020304" charset="0"/>
                <a:sym typeface="+mn-ea"/>
              </a:rPr>
              <a:t>总氮：勾选</a:t>
            </a:r>
            <a:r>
              <a:rPr lang="en-US" altLang="zh-CN" sz="2400" b="1">
                <a:solidFill>
                  <a:schemeClr val="tx1">
                    <a:lumMod val="95000"/>
                    <a:lumOff val="5000"/>
                  </a:schemeClr>
                </a:solidFill>
                <a:ea typeface="宋体" panose="02010600030101010101" pitchFamily="2" charset="-122"/>
                <a:cs typeface="Times New Roman" panose="02020603050405020304" charset="0"/>
                <a:sym typeface="+mn-ea"/>
              </a:rPr>
              <a:t>“</a:t>
            </a:r>
            <a:r>
              <a:rPr lang="zh-CN" altLang="en-US" sz="2400" b="1">
                <a:solidFill>
                  <a:schemeClr val="tx1">
                    <a:lumMod val="95000"/>
                    <a:lumOff val="5000"/>
                  </a:schemeClr>
                </a:solidFill>
                <a:ea typeface="宋体" panose="02010600030101010101" pitchFamily="2" charset="-122"/>
                <a:cs typeface="Times New Roman" panose="02020603050405020304" charset="0"/>
                <a:sym typeface="+mn-ea"/>
              </a:rPr>
              <a:t>总磷总氮重点行业排水口</a:t>
            </a:r>
            <a:r>
              <a:rPr lang="en-US" altLang="zh-CN" sz="2400" b="1">
                <a:solidFill>
                  <a:schemeClr val="tx1">
                    <a:lumMod val="95000"/>
                    <a:lumOff val="5000"/>
                  </a:schemeClr>
                </a:solidFill>
                <a:ea typeface="宋体" panose="02010600030101010101" pitchFamily="2" charset="-122"/>
                <a:cs typeface="Times New Roman" panose="02020603050405020304" charset="0"/>
                <a:sym typeface="+mn-ea"/>
              </a:rPr>
              <a:t>”</a:t>
            </a:r>
            <a:endParaRPr lang="en-US" altLang="zh-CN" sz="2400" b="1">
              <a:solidFill>
                <a:srgbClr val="FF0000"/>
              </a:solidFill>
              <a:ea typeface="宋体" panose="02010600030101010101" pitchFamily="2" charset="-122"/>
              <a:cs typeface="Times New Roman" panose="02020603050405020304" charset="0"/>
              <a:sym typeface="+mn-ea"/>
            </a:endParaRPr>
          </a:p>
          <a:p>
            <a:pPr marL="0" indent="0" algn="l"/>
            <a:r>
              <a:rPr lang="zh-CN" altLang="en-US" sz="2400" b="1">
                <a:solidFill>
                  <a:srgbClr val="FF0000"/>
                </a:solidFill>
                <a:ea typeface="宋体" panose="02010600030101010101" pitchFamily="2" charset="-122"/>
                <a:cs typeface="Times New Roman" panose="02020603050405020304" charset="0"/>
                <a:sym typeface="+mn-ea"/>
              </a:rPr>
              <a:t>  </a:t>
            </a:r>
            <a:r>
              <a:rPr lang="zh-CN" altLang="en-US" sz="2400" b="1">
                <a:solidFill>
                  <a:schemeClr val="tx1">
                    <a:lumMod val="95000"/>
                    <a:lumOff val="5000"/>
                  </a:schemeClr>
                </a:solidFill>
                <a:ea typeface="宋体" panose="02010600030101010101" pitchFamily="2" charset="-122"/>
                <a:cs typeface="Times New Roman" panose="02020603050405020304" charset="0"/>
                <a:sym typeface="+mn-ea"/>
              </a:rPr>
              <a:t>污水处理厂</a:t>
            </a:r>
            <a:r>
              <a:rPr lang="zh-CN" altLang="en-US" sz="2400">
                <a:solidFill>
                  <a:schemeClr val="tx1">
                    <a:lumMod val="95000"/>
                    <a:lumOff val="5000"/>
                  </a:schemeClr>
                </a:solidFill>
                <a:ea typeface="宋体" panose="02010600030101010101" pitchFamily="2" charset="-122"/>
                <a:cs typeface="Times New Roman" panose="02020603050405020304" charset="0"/>
                <a:sym typeface="+mn-ea"/>
              </a:rPr>
              <a:t>勾选</a:t>
            </a:r>
            <a:r>
              <a:rPr lang="en-US" altLang="zh-CN" sz="2400">
                <a:solidFill>
                  <a:schemeClr val="tx1">
                    <a:lumMod val="95000"/>
                    <a:lumOff val="5000"/>
                  </a:schemeClr>
                </a:solidFill>
                <a:ea typeface="宋体" panose="02010600030101010101" pitchFamily="2" charset="-122"/>
                <a:cs typeface="Times New Roman" panose="02020603050405020304" charset="0"/>
                <a:sym typeface="+mn-ea"/>
              </a:rPr>
              <a:t>“</a:t>
            </a:r>
            <a:r>
              <a:rPr lang="zh-CN" altLang="en-US" sz="2400">
                <a:solidFill>
                  <a:schemeClr val="tx1">
                    <a:lumMod val="95000"/>
                    <a:lumOff val="5000"/>
                  </a:schemeClr>
                </a:solidFill>
                <a:ea typeface="宋体" panose="02010600030101010101" pitchFamily="2" charset="-122"/>
                <a:cs typeface="Times New Roman" panose="02020603050405020304" charset="0"/>
                <a:sym typeface="+mn-ea"/>
              </a:rPr>
              <a:t>污水处理厂</a:t>
            </a:r>
            <a:r>
              <a:rPr lang="en-US" altLang="zh-CN" sz="2400">
                <a:solidFill>
                  <a:schemeClr val="tx1">
                    <a:lumMod val="95000"/>
                    <a:lumOff val="5000"/>
                  </a:schemeClr>
                </a:solidFill>
                <a:ea typeface="宋体" panose="02010600030101010101" pitchFamily="2" charset="-122"/>
                <a:cs typeface="Times New Roman" panose="02020603050405020304" charset="0"/>
                <a:sym typeface="+mn-ea"/>
              </a:rPr>
              <a:t>”</a:t>
            </a:r>
            <a:endParaRPr lang="en-US" altLang="zh-CN" sz="2400">
              <a:solidFill>
                <a:schemeClr val="tx1">
                  <a:lumMod val="95000"/>
                  <a:lumOff val="5000"/>
                </a:schemeClr>
              </a:solidFill>
              <a:ea typeface="宋体" panose="02010600030101010101" pitchFamily="2" charset="-122"/>
              <a:cs typeface="Times New Roman" panose="02020603050405020304" charset="0"/>
              <a:sym typeface="+mn-ea"/>
            </a:endParaRPr>
          </a:p>
        </p:txBody>
      </p:sp>
      <p:sp>
        <p:nvSpPr>
          <p:cNvPr id="8" name="文本框 7"/>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编辑企业信息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569595" y="520700"/>
            <a:ext cx="11022965" cy="953135"/>
          </a:xfrm>
          <a:prstGeom prst="rect">
            <a:avLst/>
          </a:prstGeom>
          <a:noFill/>
          <a:ln w="9525">
            <a:noFill/>
          </a:ln>
        </p:spPr>
        <p:txBody>
          <a:bodyPr wrap="square">
            <a:spAutoFit/>
          </a:bodyPr>
          <a:p>
            <a:pPr marL="0" indent="0"/>
            <a:r>
              <a:rPr lang="zh-CN" altLang="en-US" sz="2800" b="1">
                <a:latin typeface="Calibri" panose="020F0502020204030204" pitchFamily="34" charset="0"/>
                <a:ea typeface="宋体" panose="02010600030101010101" pitchFamily="2" charset="-122"/>
                <a:cs typeface="Times New Roman" panose="02020603050405020304" charset="0"/>
              </a:rPr>
              <a:t>四、</a:t>
            </a:r>
            <a:r>
              <a:rPr lang="zh-CN" sz="2800" b="1">
                <a:latin typeface="Calibri" panose="020F0502020204030204" pitchFamily="34" charset="0"/>
                <a:ea typeface="宋体" panose="02010600030101010101" pitchFamily="2" charset="-122"/>
              </a:rPr>
              <a:t>填写污染因子（参数）信息</a:t>
            </a:r>
            <a:r>
              <a:rPr lang="zh-CN" sz="2800" b="0">
                <a:latin typeface="Calibri" panose="020F0502020204030204" pitchFamily="34" charset="0"/>
                <a:ea typeface="宋体" panose="02010600030101010101" pitchFamily="2" charset="-122"/>
              </a:rPr>
              <a:t>单击排口列表中的一行数据，系统会显示所选排口的所有监测因子。</a:t>
            </a:r>
            <a:endParaRPr lang="zh-CN" altLang="en-US" sz="2800"/>
          </a:p>
        </p:txBody>
      </p:sp>
      <p:pic>
        <p:nvPicPr>
          <p:cNvPr id="2" name="图片 1"/>
          <p:cNvPicPr>
            <a:picLocks noChangeAspect="1"/>
          </p:cNvPicPr>
          <p:nvPr/>
        </p:nvPicPr>
        <p:blipFill>
          <a:blip r:embed="rId1"/>
          <a:stretch>
            <a:fillRect/>
          </a:stretch>
        </p:blipFill>
        <p:spPr>
          <a:xfrm>
            <a:off x="353060" y="1781175"/>
            <a:ext cx="11838940" cy="4472305"/>
          </a:xfrm>
          <a:prstGeom prst="rect">
            <a:avLst/>
          </a:prstGeom>
        </p:spPr>
      </p:pic>
      <p:sp>
        <p:nvSpPr>
          <p:cNvPr id="5" name="矩形 4"/>
          <p:cNvSpPr/>
          <p:nvPr/>
        </p:nvSpPr>
        <p:spPr>
          <a:xfrm>
            <a:off x="569595" y="2834005"/>
            <a:ext cx="11404600" cy="28829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1592560" y="5397500"/>
            <a:ext cx="288925" cy="36322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编辑监测因子信息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2760" y="310515"/>
            <a:ext cx="10300335" cy="521970"/>
          </a:xfrm>
          <a:prstGeom prst="rect">
            <a:avLst/>
          </a:prstGeom>
          <a:noFill/>
          <a:ln w="9525">
            <a:noFill/>
          </a:ln>
        </p:spPr>
        <p:txBody>
          <a:bodyPr wrap="square">
            <a:spAutoFit/>
          </a:bodyPr>
          <a:p>
            <a:pPr marL="0" indent="0"/>
            <a:r>
              <a:rPr lang="zh-CN" sz="2800" b="0">
                <a:latin typeface="Calibri" panose="020F0502020204030204" pitchFamily="34" charset="0"/>
                <a:ea typeface="宋体" panose="02010600030101010101" pitchFamily="2" charset="-122"/>
              </a:rPr>
              <a:t>通过</a:t>
            </a:r>
            <a:r>
              <a:rPr lang="zh-CN" sz="2800" b="0">
                <a:latin typeface="Calibri" panose="020F0502020204030204" pitchFamily="34" charset="0"/>
                <a:ea typeface="宋体" panose="02010600030101010101" pitchFamily="2" charset="-122"/>
                <a:cs typeface="Times New Roman" panose="02020603050405020304" charset="0"/>
              </a:rPr>
              <a:t>“操作”列的“编辑”按钮，管理因子（参数）联网情况</a:t>
            </a:r>
            <a:endParaRPr lang="zh-CN" altLang="en-US" sz="2800"/>
          </a:p>
        </p:txBody>
      </p:sp>
      <p:pic>
        <p:nvPicPr>
          <p:cNvPr id="4" name="图片 3"/>
          <p:cNvPicPr>
            <a:picLocks noChangeAspect="1"/>
          </p:cNvPicPr>
          <p:nvPr/>
        </p:nvPicPr>
        <p:blipFill>
          <a:blip r:embed="rId1"/>
          <a:stretch>
            <a:fillRect/>
          </a:stretch>
        </p:blipFill>
        <p:spPr>
          <a:xfrm>
            <a:off x="342265" y="832485"/>
            <a:ext cx="11175365" cy="2709545"/>
          </a:xfrm>
          <a:prstGeom prst="rect">
            <a:avLst/>
          </a:prstGeom>
        </p:spPr>
      </p:pic>
      <p:sp>
        <p:nvSpPr>
          <p:cNvPr id="101" name="文本框 100"/>
          <p:cNvSpPr txBox="1"/>
          <p:nvPr/>
        </p:nvSpPr>
        <p:spPr>
          <a:xfrm>
            <a:off x="1111885" y="3845560"/>
            <a:ext cx="9846945" cy="521970"/>
          </a:xfrm>
          <a:prstGeom prst="rect">
            <a:avLst/>
          </a:prstGeom>
          <a:noFill/>
          <a:ln w="9525">
            <a:noFill/>
          </a:ln>
        </p:spPr>
        <p:txBody>
          <a:bodyPr wrap="square">
            <a:spAutoFit/>
          </a:bodyPr>
          <a:p>
            <a:pPr marL="0" indent="0"/>
            <a:r>
              <a:rPr lang="zh-CN" sz="2800" b="0">
                <a:latin typeface="Calibri" panose="020F0502020204030204" pitchFamily="34" charset="0"/>
                <a:ea typeface="宋体" panose="02010600030101010101" pitchFamily="2" charset="-122"/>
              </a:rPr>
              <a:t>当</a:t>
            </a:r>
            <a:r>
              <a:rPr lang="zh-CN" sz="2800" b="0">
                <a:latin typeface="Calibri" panose="020F0502020204030204" pitchFamily="34" charset="0"/>
                <a:ea typeface="宋体" panose="02010600030101010101" pitchFamily="2" charset="-122"/>
                <a:cs typeface="Times New Roman" panose="02020603050405020304" charset="0"/>
              </a:rPr>
              <a:t>“联网情况”选为“</a:t>
            </a:r>
            <a:r>
              <a:rPr lang="zh-CN" sz="2800" b="0">
                <a:solidFill>
                  <a:srgbClr val="FF0000"/>
                </a:solidFill>
                <a:latin typeface="Calibri" panose="020F0502020204030204" pitchFamily="34" charset="0"/>
                <a:ea typeface="宋体" panose="02010600030101010101" pitchFamily="2" charset="-122"/>
                <a:cs typeface="Times New Roman" panose="02020603050405020304" charset="0"/>
              </a:rPr>
              <a:t>待联网</a:t>
            </a:r>
            <a:r>
              <a:rPr lang="zh-CN" sz="2800" b="0">
                <a:latin typeface="Calibri" panose="020F0502020204030204" pitchFamily="34" charset="0"/>
                <a:ea typeface="宋体" panose="02010600030101010101" pitchFamily="2" charset="-122"/>
                <a:cs typeface="Times New Roman" panose="02020603050405020304" charset="0"/>
              </a:rPr>
              <a:t>”时，需要填写计划完成时间。</a:t>
            </a:r>
            <a:endParaRPr lang="zh-CN" altLang="en-US" sz="2800"/>
          </a:p>
        </p:txBody>
      </p:sp>
      <p:sp>
        <p:nvSpPr>
          <p:cNvPr id="5" name="文本框 4"/>
          <p:cNvSpPr txBox="1"/>
          <p:nvPr/>
        </p:nvSpPr>
        <p:spPr>
          <a:xfrm>
            <a:off x="492760" y="4579620"/>
            <a:ext cx="10934065" cy="953135"/>
          </a:xfrm>
          <a:prstGeom prst="rect">
            <a:avLst/>
          </a:prstGeom>
          <a:noFill/>
          <a:ln w="9525">
            <a:noFill/>
          </a:ln>
        </p:spPr>
        <p:txBody>
          <a:bodyPr wrap="square">
            <a:spAutoFit/>
          </a:bodyPr>
          <a:p>
            <a:pPr marL="0" indent="0"/>
            <a:r>
              <a:rPr lang="en-US" altLang="zh-CN" sz="2800" b="0">
                <a:latin typeface="Calibri" panose="020F0502020204030204" pitchFamily="34" charset="0"/>
                <a:ea typeface="宋体" panose="02010600030101010101" pitchFamily="2" charset="-122"/>
              </a:rPr>
              <a:t>       </a:t>
            </a:r>
            <a:r>
              <a:rPr lang="zh-CN" sz="2800" b="0">
                <a:latin typeface="Calibri" panose="020F0502020204030204" pitchFamily="34" charset="0"/>
                <a:ea typeface="宋体" panose="02010600030101010101" pitchFamily="2" charset="-122"/>
              </a:rPr>
              <a:t>当</a:t>
            </a:r>
            <a:r>
              <a:rPr lang="zh-CN" sz="2800" b="0">
                <a:latin typeface="Calibri" panose="020F0502020204030204" pitchFamily="34" charset="0"/>
                <a:ea typeface="宋体" panose="02010600030101010101" pitchFamily="2" charset="-122"/>
                <a:cs typeface="Times New Roman" panose="02020603050405020304" charset="0"/>
              </a:rPr>
              <a:t>“联网情况”选为“</a:t>
            </a:r>
            <a:r>
              <a:rPr lang="zh-CN" sz="2800" b="0">
                <a:solidFill>
                  <a:srgbClr val="FF0000"/>
                </a:solidFill>
                <a:latin typeface="Calibri" panose="020F0502020204030204" pitchFamily="34" charset="0"/>
                <a:ea typeface="宋体" panose="02010600030101010101" pitchFamily="2" charset="-122"/>
                <a:cs typeface="Times New Roman" panose="02020603050405020304" charset="0"/>
              </a:rPr>
              <a:t>无需联网</a:t>
            </a:r>
            <a:r>
              <a:rPr lang="zh-CN" sz="2800" b="0">
                <a:latin typeface="Calibri" panose="020F0502020204030204" pitchFamily="34" charset="0"/>
                <a:ea typeface="宋体" panose="02010600030101010101" pitchFamily="2" charset="-122"/>
                <a:cs typeface="Times New Roman" panose="02020603050405020304" charset="0"/>
              </a:rPr>
              <a:t>”时，需要选择</a:t>
            </a:r>
            <a:r>
              <a:rPr lang="zh-CN" sz="2800" b="0">
                <a:solidFill>
                  <a:srgbClr val="FF0000"/>
                </a:solidFill>
                <a:latin typeface="Calibri" panose="020F0502020204030204" pitchFamily="34" charset="0"/>
                <a:ea typeface="宋体" panose="02010600030101010101" pitchFamily="2" charset="-122"/>
                <a:cs typeface="Times New Roman" panose="02020603050405020304" charset="0"/>
              </a:rPr>
              <a:t>无需联网原因</a:t>
            </a:r>
            <a:r>
              <a:rPr lang="zh-CN" sz="2800" b="0">
                <a:latin typeface="Calibri" panose="020F0502020204030204" pitchFamily="34" charset="0"/>
                <a:ea typeface="宋体" panose="02010600030101010101" pitchFamily="2" charset="-122"/>
                <a:cs typeface="Times New Roman" panose="02020603050405020304" charset="0"/>
              </a:rPr>
              <a:t>，并</a:t>
            </a:r>
            <a:r>
              <a:rPr lang="zh-CN" sz="2800" b="0">
                <a:solidFill>
                  <a:srgbClr val="FF0000"/>
                </a:solidFill>
                <a:latin typeface="Calibri" panose="020F0502020204030204" pitchFamily="34" charset="0"/>
                <a:ea typeface="宋体" panose="02010600030101010101" pitchFamily="2" charset="-122"/>
                <a:cs typeface="Times New Roman" panose="02020603050405020304" charset="0"/>
              </a:rPr>
              <a:t>上传相关证明文件</a:t>
            </a:r>
            <a:r>
              <a:rPr lang="zh-CN" sz="2800" b="0">
                <a:latin typeface="Calibri" panose="020F0502020204030204" pitchFamily="34" charset="0"/>
                <a:ea typeface="宋体" panose="02010600030101010101" pitchFamily="2" charset="-122"/>
                <a:cs typeface="Times New Roman" panose="02020603050405020304" charset="0"/>
              </a:rPr>
              <a:t>。</a:t>
            </a:r>
            <a:endParaRPr lang="zh-CN" altLang="en-US" sz="2800"/>
          </a:p>
        </p:txBody>
      </p:sp>
      <p:sp>
        <p:nvSpPr>
          <p:cNvPr id="2" name="文本框 1"/>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编辑监测因子信息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682625" y="313690"/>
            <a:ext cx="10540365" cy="6231255"/>
          </a:xfrm>
          <a:prstGeom prst="rect">
            <a:avLst/>
          </a:prstGeom>
          <a:noFill/>
          <a:ln w="9525">
            <a:noFill/>
          </a:ln>
        </p:spPr>
        <p:txBody>
          <a:bodyPr wrap="square">
            <a:spAutoFit/>
          </a:bodyPr>
          <a:p>
            <a:pPr marL="0" indent="457200">
              <a:lnSpc>
                <a:spcPct val="150000"/>
              </a:lnSpc>
            </a:pPr>
            <a:r>
              <a:rPr lang="en-US" altLang="zh-CN" sz="3200" b="0">
                <a:solidFill>
                  <a:srgbClr val="000000"/>
                </a:solidFill>
                <a:ea typeface="宋体" panose="02010600030101010101" pitchFamily="2" charset="-122"/>
              </a:rPr>
              <a:t>  </a:t>
            </a:r>
            <a:r>
              <a:rPr lang="zh-CN" altLang="en-US" sz="3200" b="1">
                <a:gradFill>
                  <a:gsLst>
                    <a:gs pos="0">
                      <a:srgbClr val="FE4444"/>
                    </a:gs>
                    <a:gs pos="100000">
                      <a:srgbClr val="832B2B"/>
                    </a:gs>
                  </a:gsLst>
                  <a:lin scaled="0"/>
                </a:gradFill>
                <a:ea typeface="宋体" panose="02010600030101010101" pitchFamily="2" charset="-122"/>
              </a:rPr>
              <a:t>注意！！！</a:t>
            </a:r>
            <a:endParaRPr lang="zh-CN" altLang="en-US" sz="3200" b="0">
              <a:solidFill>
                <a:srgbClr val="000000"/>
              </a:solidFill>
              <a:ea typeface="宋体" panose="02010600030101010101" pitchFamily="2" charset="-122"/>
            </a:endParaRPr>
          </a:p>
          <a:p>
            <a:pPr marL="0" indent="457200">
              <a:lnSpc>
                <a:spcPct val="150000"/>
              </a:lnSpc>
            </a:pPr>
            <a:r>
              <a:rPr lang="zh-CN" sz="2600" b="0">
                <a:solidFill>
                  <a:srgbClr val="000000"/>
                </a:solidFill>
                <a:ea typeface="宋体" panose="02010600030101010101" pitchFamily="2" charset="-122"/>
              </a:rPr>
              <a:t>《河北省重点排污单位实施自动监控要求》中</a:t>
            </a:r>
            <a:r>
              <a:rPr lang="zh-CN" sz="2600">
                <a:solidFill>
                  <a:srgbClr val="000000"/>
                </a:solidFill>
                <a:ea typeface="宋体" panose="02010600030101010101" pitchFamily="2" charset="-122"/>
              </a:rPr>
              <a:t>所有规定需要向平台传输数据的辅助参数必须选择需要联网并上传数据，不可设置为无需联网：</a:t>
            </a:r>
            <a:endParaRPr lang="zh-CN" sz="2600">
              <a:solidFill>
                <a:srgbClr val="000000"/>
              </a:solidFill>
              <a:ea typeface="宋体" panose="02010600030101010101" pitchFamily="2" charset="-122"/>
            </a:endParaRPr>
          </a:p>
          <a:p>
            <a:pPr marL="0" indent="457200">
              <a:lnSpc>
                <a:spcPct val="150000"/>
              </a:lnSpc>
            </a:pPr>
            <a:r>
              <a:rPr lang="zh-CN" sz="2600" b="1">
                <a:solidFill>
                  <a:srgbClr val="000000"/>
                </a:solidFill>
                <a:ea typeface="宋体" panose="02010600030101010101" pitchFamily="2" charset="-122"/>
              </a:rPr>
              <a:t>        一般的废气排放口：</a:t>
            </a:r>
            <a:r>
              <a:rPr lang="zh-CN" sz="2600" b="0">
                <a:solidFill>
                  <a:srgbClr val="FF0000"/>
                </a:solidFill>
                <a:ea typeface="宋体" panose="02010600030101010101" pitchFamily="2" charset="-122"/>
              </a:rPr>
              <a:t>含氧量、流速、流量、温度、湿度、</a:t>
            </a:r>
            <a:r>
              <a:rPr lang="en-US" sz="2600" b="0">
                <a:solidFill>
                  <a:srgbClr val="FF0000"/>
                </a:solidFill>
                <a:latin typeface="仿宋" panose="02010609060101010101" charset="-122"/>
                <a:ea typeface="宋体" panose="02010600030101010101" pitchFamily="2" charset="-122"/>
              </a:rPr>
              <a:t> </a:t>
            </a:r>
            <a:r>
              <a:rPr lang="zh-CN" sz="2600" b="0">
                <a:solidFill>
                  <a:srgbClr val="FF0000"/>
                </a:solidFill>
                <a:ea typeface="宋体" panose="02010600030101010101" pitchFamily="2" charset="-122"/>
              </a:rPr>
              <a:t>压力</a:t>
            </a:r>
            <a:r>
              <a:rPr lang="zh-CN" sz="2600" b="0">
                <a:solidFill>
                  <a:schemeClr val="tx1"/>
                </a:solidFill>
                <a:ea typeface="宋体" panose="02010600030101010101" pitchFamily="2" charset="-122"/>
              </a:rPr>
              <a:t>六项烟气参数</a:t>
            </a:r>
            <a:r>
              <a:rPr lang="zh-CN" sz="2600" b="0">
                <a:solidFill>
                  <a:srgbClr val="000000"/>
                </a:solidFill>
                <a:ea typeface="宋体" panose="02010600030101010101" pitchFamily="2" charset="-122"/>
              </a:rPr>
              <a:t>。</a:t>
            </a:r>
            <a:r>
              <a:rPr lang="en-US" sz="2600" b="0">
                <a:solidFill>
                  <a:srgbClr val="000000"/>
                </a:solidFill>
                <a:latin typeface="仿宋" panose="02010609060101010101" charset="-122"/>
                <a:ea typeface="宋体" panose="02010600030101010101" pitchFamily="2" charset="-122"/>
              </a:rPr>
              <a:t> </a:t>
            </a:r>
            <a:endParaRPr lang="en-US" sz="2600" b="0">
              <a:solidFill>
                <a:srgbClr val="000000"/>
              </a:solidFill>
              <a:latin typeface="仿宋" panose="02010609060101010101" charset="-122"/>
              <a:ea typeface="宋体" panose="02010600030101010101" pitchFamily="2" charset="-122"/>
            </a:endParaRPr>
          </a:p>
          <a:p>
            <a:pPr marL="0" indent="457200">
              <a:lnSpc>
                <a:spcPct val="150000"/>
              </a:lnSpc>
            </a:pPr>
            <a:r>
              <a:rPr lang="zh-CN" sz="2600" b="1">
                <a:solidFill>
                  <a:srgbClr val="000000"/>
                </a:solidFill>
                <a:ea typeface="宋体" panose="02010600030101010101" pitchFamily="2" charset="-122"/>
              </a:rPr>
              <a:t>   生活垃圾、危险（医疗）废物焚烧排放口：</a:t>
            </a:r>
            <a:r>
              <a:rPr lang="zh-CN" sz="2600" b="0">
                <a:solidFill>
                  <a:srgbClr val="FF0000"/>
                </a:solidFill>
                <a:ea typeface="宋体" panose="02010600030101010101" pitchFamily="2" charset="-122"/>
              </a:rPr>
              <a:t>含氧量、流速、流量、温度、湿度、压力、炉膛温度</a:t>
            </a:r>
            <a:r>
              <a:rPr lang="zh-CN" sz="2600" b="0">
                <a:solidFill>
                  <a:schemeClr val="tx1"/>
                </a:solidFill>
                <a:ea typeface="宋体" panose="02010600030101010101" pitchFamily="2" charset="-122"/>
              </a:rPr>
              <a:t>七项烟气参数</a:t>
            </a:r>
            <a:r>
              <a:rPr lang="zh-CN" sz="2600" b="0">
                <a:solidFill>
                  <a:srgbClr val="000000"/>
                </a:solidFill>
                <a:ea typeface="宋体" panose="02010600030101010101" pitchFamily="2" charset="-122"/>
              </a:rPr>
              <a:t>。</a:t>
            </a:r>
            <a:endParaRPr lang="zh-CN" sz="2600" b="0">
              <a:solidFill>
                <a:srgbClr val="000000"/>
              </a:solidFill>
              <a:ea typeface="宋体" panose="02010600030101010101" pitchFamily="2" charset="-122"/>
            </a:endParaRPr>
          </a:p>
          <a:p>
            <a:pPr marL="0" indent="457200">
              <a:lnSpc>
                <a:spcPct val="150000"/>
              </a:lnSpc>
            </a:pPr>
            <a:r>
              <a:rPr lang="en-US" sz="2600" b="0">
                <a:solidFill>
                  <a:srgbClr val="000000"/>
                </a:solidFill>
                <a:latin typeface="仿宋" panose="02010609060101010101" charset="-122"/>
                <a:ea typeface="宋体" panose="02010600030101010101" pitchFamily="2" charset="-122"/>
              </a:rPr>
              <a:t>   </a:t>
            </a:r>
            <a:r>
              <a:rPr lang="zh-CN" sz="2600" b="1">
                <a:solidFill>
                  <a:srgbClr val="000000"/>
                </a:solidFill>
                <a:ea typeface="宋体" panose="02010600030101010101" pitchFamily="2" charset="-122"/>
              </a:rPr>
              <a:t>一般污水排口：</a:t>
            </a:r>
            <a:r>
              <a:rPr lang="zh-CN" sz="2600" b="0">
                <a:solidFill>
                  <a:srgbClr val="FF0000"/>
                </a:solidFill>
                <a:ea typeface="宋体" panose="02010600030101010101" pitchFamily="2" charset="-122"/>
              </a:rPr>
              <a:t> PH 值、流量</a:t>
            </a:r>
            <a:r>
              <a:rPr lang="zh-CN" sz="2600" b="0">
                <a:solidFill>
                  <a:schemeClr val="tx1"/>
                </a:solidFill>
                <a:ea typeface="宋体" panose="02010600030101010101" pitchFamily="2" charset="-122"/>
              </a:rPr>
              <a:t>两项参数</a:t>
            </a:r>
            <a:r>
              <a:rPr lang="zh-CN" sz="2600" b="0">
                <a:solidFill>
                  <a:srgbClr val="000000"/>
                </a:solidFill>
                <a:ea typeface="宋体" panose="02010600030101010101" pitchFamily="2" charset="-122"/>
              </a:rPr>
              <a:t>。   </a:t>
            </a:r>
            <a:endParaRPr lang="zh-CN" sz="2600" b="0">
              <a:solidFill>
                <a:srgbClr val="000000"/>
              </a:solidFill>
              <a:ea typeface="宋体" panose="02010600030101010101" pitchFamily="2" charset="-122"/>
            </a:endParaRPr>
          </a:p>
          <a:p>
            <a:pPr marL="0" indent="457200">
              <a:lnSpc>
                <a:spcPct val="150000"/>
              </a:lnSpc>
            </a:pPr>
            <a:r>
              <a:rPr lang="zh-CN" sz="2600" b="1">
                <a:solidFill>
                  <a:srgbClr val="000000"/>
                </a:solidFill>
                <a:ea typeface="宋体" panose="02010600030101010101" pitchFamily="2" charset="-122"/>
              </a:rPr>
              <a:t>      污水处理厂：</a:t>
            </a:r>
            <a:r>
              <a:rPr lang="zh-CN" sz="2600" b="0">
                <a:solidFill>
                  <a:srgbClr val="FF0000"/>
                </a:solidFill>
                <a:ea typeface="宋体" panose="02010600030101010101" pitchFamily="2" charset="-122"/>
              </a:rPr>
              <a:t> PH 值、流量、水温</a:t>
            </a:r>
            <a:r>
              <a:rPr lang="zh-CN" sz="2600" b="0">
                <a:solidFill>
                  <a:srgbClr val="000000"/>
                </a:solidFill>
                <a:ea typeface="宋体" panose="02010600030101010101" pitchFamily="2" charset="-122"/>
              </a:rPr>
              <a:t>三项参数。</a:t>
            </a:r>
            <a:endParaRPr lang="zh-CN" altLang="en-US" sz="2600"/>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01955" y="376555"/>
            <a:ext cx="11612245" cy="953135"/>
          </a:xfrm>
          <a:prstGeom prst="rect">
            <a:avLst/>
          </a:prstGeom>
          <a:noFill/>
          <a:ln w="9525">
            <a:noFill/>
          </a:ln>
        </p:spPr>
        <p:txBody>
          <a:bodyPr wrap="square">
            <a:spAutoFit/>
          </a:bodyPr>
          <a:p>
            <a:pPr marL="0" indent="0"/>
            <a:r>
              <a:rPr lang="zh-CN" sz="2800" b="1">
                <a:latin typeface="Calibri" panose="020F0502020204030204" pitchFamily="34" charset="0"/>
                <a:ea typeface="宋体" panose="02010600030101010101" pitchFamily="2" charset="-122"/>
                <a:cs typeface="Times New Roman" panose="02020603050405020304" charset="0"/>
              </a:rPr>
              <a:t>一、</a:t>
            </a:r>
            <a:r>
              <a:rPr lang="zh-CN" sz="2800" b="1">
                <a:latin typeface="Calibri" panose="020F0502020204030204" pitchFamily="34" charset="0"/>
                <a:ea typeface="宋体" panose="02010600030101010101" pitchFamily="2" charset="-122"/>
              </a:rPr>
              <a:t>登录：</a:t>
            </a:r>
            <a:r>
              <a:rPr lang="zh-CN" sz="2800" b="0">
                <a:latin typeface="Calibri" panose="020F0502020204030204" pitchFamily="34" charset="0"/>
                <a:ea typeface="宋体" panose="02010600030101010101" pitchFamily="2" charset="-122"/>
              </a:rPr>
              <a:t> 进入登录页面后输入账号、密码，并正确操作验证控件后点击登录按钮进行登录。</a:t>
            </a:r>
            <a:endParaRPr lang="zh-CN" altLang="en-US"/>
          </a:p>
        </p:txBody>
      </p:sp>
      <p:pic>
        <p:nvPicPr>
          <p:cNvPr id="3" name="图片 2"/>
          <p:cNvPicPr>
            <a:picLocks noChangeAspect="1"/>
          </p:cNvPicPr>
          <p:nvPr>
            <p:custDataLst>
              <p:tags r:id="rId1"/>
            </p:custDataLst>
          </p:nvPr>
        </p:nvPicPr>
        <p:blipFill>
          <a:blip r:embed="rId2"/>
          <a:stretch>
            <a:fillRect/>
          </a:stretch>
        </p:blipFill>
        <p:spPr>
          <a:xfrm>
            <a:off x="1565910" y="2018665"/>
            <a:ext cx="9284335" cy="444182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16840" y="478155"/>
            <a:ext cx="11461750" cy="1383665"/>
          </a:xfrm>
          <a:prstGeom prst="rect">
            <a:avLst/>
          </a:prstGeom>
          <a:noFill/>
          <a:ln w="9525">
            <a:noFill/>
          </a:ln>
        </p:spPr>
        <p:txBody>
          <a:bodyPr wrap="square">
            <a:spAutoFit/>
          </a:bodyPr>
          <a:p>
            <a:pPr marL="0" indent="0"/>
            <a:r>
              <a:rPr lang="en-US" sz="2800" b="1">
                <a:latin typeface="Calibri" panose="020F0502020204030204" pitchFamily="34" charset="0"/>
                <a:ea typeface="宋体" panose="02010600030101010101" pitchFamily="2" charset="-122"/>
                <a:cs typeface="Times New Roman" panose="02020603050405020304" charset="0"/>
              </a:rPr>
              <a:t>        </a:t>
            </a:r>
            <a:r>
              <a:rPr lang="zh-CN" altLang="en-US" sz="2800" b="1">
                <a:latin typeface="Calibri" panose="020F0502020204030204" pitchFamily="34" charset="0"/>
                <a:ea typeface="宋体" panose="02010600030101010101" pitchFamily="2" charset="-122"/>
                <a:cs typeface="Times New Roman" panose="02020603050405020304" charset="0"/>
              </a:rPr>
              <a:t>二、完善</a:t>
            </a:r>
            <a:r>
              <a:rPr lang="zh-CN" sz="2800" b="1">
                <a:latin typeface="Calibri" panose="020F0502020204030204" pitchFamily="34" charset="0"/>
                <a:ea typeface="宋体" panose="02010600030101010101" pitchFamily="2" charset="-122"/>
              </a:rPr>
              <a:t>“排污许可证信息”：</a:t>
            </a:r>
            <a:r>
              <a:rPr lang="zh-CN" sz="2800" b="0">
                <a:latin typeface="Calibri" panose="020F0502020204030204" pitchFamily="34" charset="0"/>
                <a:ea typeface="宋体" panose="02010600030101010101" pitchFamily="2" charset="-122"/>
              </a:rPr>
              <a:t>登录后进入系统的联网管理模块，点击</a:t>
            </a:r>
            <a:r>
              <a:rPr lang="zh-CN" sz="2800" b="0">
                <a:latin typeface="Calibri" panose="020F0502020204030204" pitchFamily="34" charset="0"/>
                <a:ea typeface="宋体" panose="02010600030101010101" pitchFamily="2" charset="-122"/>
                <a:cs typeface="Times New Roman" panose="02020603050405020304" charset="0"/>
              </a:rPr>
              <a:t>“编辑”</a:t>
            </a:r>
            <a:r>
              <a:rPr lang="zh-CN" altLang="en-US" sz="2800" b="1">
                <a:ea typeface="宋体" panose="02010600030101010101" pitchFamily="2" charset="-122"/>
                <a:cs typeface="Times New Roman" panose="02020603050405020304" charset="0"/>
                <a:sym typeface="+mn-ea"/>
              </a:rPr>
              <a:t>完善</a:t>
            </a:r>
            <a:r>
              <a:rPr lang="zh-CN" sz="2800" b="1">
                <a:ea typeface="宋体" panose="02010600030101010101" pitchFamily="2" charset="-122"/>
                <a:sym typeface="+mn-ea"/>
              </a:rPr>
              <a:t>“排污许可证信息”</a:t>
            </a:r>
            <a:r>
              <a:rPr lang="zh-CN" sz="2800" b="0">
                <a:latin typeface="Calibri" panose="020F0502020204030204" pitchFamily="34" charset="0"/>
                <a:ea typeface="宋体" panose="02010600030101010101" pitchFamily="2" charset="-122"/>
                <a:cs typeface="Times New Roman" panose="02020603050405020304" charset="0"/>
              </a:rPr>
              <a:t>。</a:t>
            </a:r>
            <a:endParaRPr lang="zh-CN" altLang="en-US" sz="2800"/>
          </a:p>
        </p:txBody>
      </p:sp>
      <p:sp>
        <p:nvSpPr>
          <p:cNvPr id="5" name="文本框 4"/>
          <p:cNvSpPr txBox="1"/>
          <p:nvPr/>
        </p:nvSpPr>
        <p:spPr>
          <a:xfrm>
            <a:off x="839470" y="2060575"/>
            <a:ext cx="9821545" cy="645160"/>
          </a:xfrm>
          <a:prstGeom prst="rect">
            <a:avLst/>
          </a:prstGeom>
          <a:noFill/>
          <a:ln w="9525">
            <a:noFill/>
          </a:ln>
        </p:spPr>
        <p:txBody>
          <a:bodyPr wrap="square">
            <a:spAutoFit/>
          </a:bodyPr>
          <a:p>
            <a:pPr marL="0" indent="266700"/>
            <a:r>
              <a:rPr lang="en-US" sz="1800" b="1">
                <a:latin typeface="Calibri" panose="020F0502020204030204" pitchFamily="34" charset="0"/>
                <a:ea typeface="宋体" panose="02010600030101010101" pitchFamily="2" charset="-122"/>
              </a:rPr>
              <a:t>1</a:t>
            </a:r>
            <a:r>
              <a:rPr lang="zh-CN" sz="1800" b="1">
                <a:latin typeface="Calibri" panose="020F0502020204030204" pitchFamily="34" charset="0"/>
                <a:ea typeface="宋体" panose="02010600030101010101" pitchFamily="2" charset="-122"/>
              </a:rPr>
              <a:t>、排污许可证管理类型为【重点管理】和【简化管理】的重点排污单位</a:t>
            </a:r>
            <a:r>
              <a:rPr lang="zh-CN" sz="1800" b="0">
                <a:latin typeface="Calibri" panose="020F0502020204030204" pitchFamily="34" charset="0"/>
                <a:ea typeface="宋体" panose="02010600030101010101" pitchFamily="2" charset="-122"/>
              </a:rPr>
              <a:t>，系统会自动加载排污许可证信息。</a:t>
            </a:r>
            <a:endParaRPr lang="zh-CN" altLang="en-US" sz="1800"/>
          </a:p>
        </p:txBody>
      </p:sp>
      <p:pic>
        <p:nvPicPr>
          <p:cNvPr id="20" name="图片 5"/>
          <p:cNvPicPr>
            <a:picLocks noChangeAspect="1"/>
          </p:cNvPicPr>
          <p:nvPr/>
        </p:nvPicPr>
        <p:blipFill>
          <a:blip r:embed="rId1"/>
          <a:stretch>
            <a:fillRect/>
          </a:stretch>
        </p:blipFill>
        <p:spPr>
          <a:xfrm>
            <a:off x="1055370" y="3140710"/>
            <a:ext cx="9314815" cy="27559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47090" y="764540"/>
            <a:ext cx="9745980" cy="706755"/>
          </a:xfrm>
          <a:prstGeom prst="rect">
            <a:avLst/>
          </a:prstGeom>
          <a:noFill/>
          <a:ln w="9525">
            <a:noFill/>
          </a:ln>
        </p:spPr>
        <p:txBody>
          <a:bodyPr wrap="square">
            <a:spAutoFit/>
          </a:bodyPr>
          <a:p>
            <a:pPr marL="0" indent="266700"/>
            <a:r>
              <a:rPr lang="en-US" sz="2000" b="1">
                <a:latin typeface="Calibri" panose="020F0502020204030204" pitchFamily="34" charset="0"/>
                <a:ea typeface="宋体" panose="02010600030101010101" pitchFamily="2" charset="-122"/>
              </a:rPr>
              <a:t>2</a:t>
            </a:r>
            <a:r>
              <a:rPr lang="zh-CN" sz="2000" b="1">
                <a:latin typeface="Calibri" panose="020F0502020204030204" pitchFamily="34" charset="0"/>
                <a:ea typeface="宋体" panose="02010600030101010101" pitchFamily="2" charset="-122"/>
              </a:rPr>
              <a:t>、排污许可证管理类型为【登记管理】的重点排污单位，</a:t>
            </a:r>
            <a:r>
              <a:rPr lang="zh-CN" sz="2000" b="0">
                <a:latin typeface="Calibri" panose="020F0502020204030204" pitchFamily="34" charset="0"/>
                <a:ea typeface="宋体" panose="02010600030101010101" pitchFamily="2" charset="-122"/>
              </a:rPr>
              <a:t>需要点击【编辑】按钮进行录入。</a:t>
            </a:r>
            <a:endParaRPr lang="zh-CN" altLang="en-US" sz="2000"/>
          </a:p>
        </p:txBody>
      </p:sp>
      <p:pic>
        <p:nvPicPr>
          <p:cNvPr id="2" name="图片 1"/>
          <p:cNvPicPr/>
          <p:nvPr/>
        </p:nvPicPr>
        <p:blipFill>
          <a:blip r:embed="rId1"/>
          <a:stretch>
            <a:fillRect/>
          </a:stretch>
        </p:blipFill>
        <p:spPr>
          <a:xfrm>
            <a:off x="936625" y="1557020"/>
            <a:ext cx="9772650" cy="37376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 name="文本框 100"/>
          <p:cNvSpPr txBox="1"/>
          <p:nvPr/>
        </p:nvSpPr>
        <p:spPr>
          <a:xfrm>
            <a:off x="623570" y="836930"/>
            <a:ext cx="10176510" cy="460375"/>
          </a:xfrm>
          <a:prstGeom prst="rect">
            <a:avLst/>
          </a:prstGeom>
          <a:noFill/>
          <a:ln w="9525">
            <a:noFill/>
          </a:ln>
        </p:spPr>
        <p:txBody>
          <a:bodyPr wrap="square">
            <a:spAutoFit/>
          </a:bodyPr>
          <a:p>
            <a:pPr marL="0" indent="0"/>
            <a:r>
              <a:rPr lang="zh-CN" sz="2400" b="1">
                <a:ea typeface="宋体" panose="02010600030101010101" pitchFamily="2" charset="-122"/>
                <a:sym typeface="+mn-ea"/>
              </a:rPr>
              <a:t>点击</a:t>
            </a:r>
            <a:r>
              <a:rPr lang="zh-CN" sz="2400" b="1">
                <a:latin typeface="Calibri" panose="020F0502020204030204" pitchFamily="34" charset="0"/>
                <a:ea typeface="宋体" panose="02010600030101010101" pitchFamily="2" charset="-122"/>
              </a:rPr>
              <a:t>登记管理编辑按钮，如实填写排污许可证信息。</a:t>
            </a:r>
            <a:endParaRPr lang="zh-CN" altLang="en-US" sz="2400" b="1">
              <a:latin typeface="Calibri" panose="020F0502020204030204" pitchFamily="34" charset="0"/>
              <a:ea typeface="宋体" panose="02010600030101010101" pitchFamily="2" charset="-122"/>
            </a:endParaRPr>
          </a:p>
        </p:txBody>
      </p:sp>
      <p:pic>
        <p:nvPicPr>
          <p:cNvPr id="22" name="图片 7"/>
          <p:cNvPicPr>
            <a:picLocks noChangeAspect="1"/>
          </p:cNvPicPr>
          <p:nvPr/>
        </p:nvPicPr>
        <p:blipFill>
          <a:blip r:embed="rId1"/>
          <a:stretch>
            <a:fillRect/>
          </a:stretch>
        </p:blipFill>
        <p:spPr>
          <a:xfrm>
            <a:off x="839470" y="1844675"/>
            <a:ext cx="10581640" cy="339026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16840" y="478155"/>
            <a:ext cx="11461750" cy="953135"/>
          </a:xfrm>
          <a:prstGeom prst="rect">
            <a:avLst/>
          </a:prstGeom>
          <a:noFill/>
          <a:ln w="9525">
            <a:noFill/>
          </a:ln>
        </p:spPr>
        <p:txBody>
          <a:bodyPr wrap="square">
            <a:spAutoFit/>
          </a:bodyPr>
          <a:p>
            <a:pPr marL="0" indent="0"/>
            <a:r>
              <a:rPr lang="en-US" sz="2800" b="1">
                <a:latin typeface="Calibri" panose="020F0502020204030204" pitchFamily="34" charset="0"/>
                <a:ea typeface="宋体" panose="02010600030101010101" pitchFamily="2" charset="-122"/>
                <a:cs typeface="Times New Roman" panose="02020603050405020304" charset="0"/>
              </a:rPr>
              <a:t>       </a:t>
            </a:r>
            <a:r>
              <a:rPr lang="zh-CN" altLang="en-US" sz="2800" b="1">
                <a:latin typeface="Calibri" panose="020F0502020204030204" pitchFamily="34" charset="0"/>
                <a:ea typeface="宋体" panose="02010600030101010101" pitchFamily="2" charset="-122"/>
                <a:cs typeface="Times New Roman" panose="02020603050405020304" charset="0"/>
              </a:rPr>
              <a:t>三、编辑</a:t>
            </a:r>
            <a:r>
              <a:rPr lang="zh-CN" sz="2800" b="1">
                <a:latin typeface="Calibri" panose="020F0502020204030204" pitchFamily="34" charset="0"/>
                <a:ea typeface="宋体" panose="02010600030101010101" pitchFamily="2" charset="-122"/>
              </a:rPr>
              <a:t>“扩展信息”</a:t>
            </a:r>
            <a:r>
              <a:rPr lang="zh-CN" sz="2800" b="0">
                <a:latin typeface="Calibri" panose="020F0502020204030204" pitchFamily="34" charset="0"/>
                <a:ea typeface="宋体" panose="02010600030101010101" pitchFamily="2" charset="-122"/>
              </a:rPr>
              <a:t>点击</a:t>
            </a:r>
            <a:r>
              <a:rPr lang="zh-CN" sz="2800" b="0">
                <a:latin typeface="Calibri" panose="020F0502020204030204" pitchFamily="34" charset="0"/>
                <a:ea typeface="宋体" panose="02010600030101010101" pitchFamily="2" charset="-122"/>
                <a:cs typeface="Times New Roman" panose="02020603050405020304" charset="0"/>
              </a:rPr>
              <a:t>“编辑”按钮完善企业信息。</a:t>
            </a:r>
            <a:endParaRPr lang="zh-CN" altLang="en-US" sz="2800"/>
          </a:p>
        </p:txBody>
      </p:sp>
      <p:sp>
        <p:nvSpPr>
          <p:cNvPr id="2" name="文本框 1"/>
          <p:cNvSpPr txBox="1"/>
          <p:nvPr/>
        </p:nvSpPr>
        <p:spPr>
          <a:xfrm>
            <a:off x="623570" y="4436745"/>
            <a:ext cx="11296015" cy="1814830"/>
          </a:xfrm>
          <a:prstGeom prst="rect">
            <a:avLst/>
          </a:prstGeom>
          <a:noFill/>
          <a:ln w="9525">
            <a:noFill/>
          </a:ln>
        </p:spPr>
        <p:txBody>
          <a:bodyPr wrap="square">
            <a:spAutoFit/>
          </a:bodyPr>
          <a:p>
            <a:pPr marL="0" algn="l">
              <a:buClrTx/>
              <a:buSzTx/>
              <a:buFontTx/>
            </a:pPr>
            <a:r>
              <a:rPr lang="en-US" sz="2800" b="1">
                <a:latin typeface="Calibri" panose="020F0502020204030204" pitchFamily="34" charset="0"/>
                <a:ea typeface="宋体" panose="02010600030101010101" pitchFamily="2" charset="-122"/>
                <a:cs typeface="Times New Roman" panose="02020603050405020304" charset="0"/>
              </a:rPr>
              <a:t>  </a:t>
            </a:r>
            <a:r>
              <a:rPr lang="en-US" sz="2800" b="1">
                <a:solidFill>
                  <a:srgbClr val="FF0000"/>
                </a:solidFill>
                <a:latin typeface="Calibri" panose="020F0502020204030204" pitchFamily="34" charset="0"/>
                <a:ea typeface="宋体" panose="02010600030101010101" pitchFamily="2" charset="-122"/>
                <a:cs typeface="Times New Roman" panose="02020603050405020304" charset="0"/>
              </a:rPr>
              <a:t> </a:t>
            </a:r>
            <a:r>
              <a:rPr lang="en-US" sz="2800">
                <a:solidFill>
                  <a:srgbClr val="FF0000"/>
                </a:solidFill>
                <a:latin typeface="Calibri" panose="020F0502020204030204" pitchFamily="34" charset="0"/>
                <a:ea typeface="宋体" panose="02010600030101010101" pitchFamily="2" charset="-122"/>
                <a:cs typeface="Times New Roman" panose="02020603050405020304" charset="0"/>
              </a:rPr>
              <a:t> </a:t>
            </a:r>
            <a:r>
              <a:rPr lang="zh-CN" altLang="en-US" sz="2800">
                <a:solidFill>
                  <a:srgbClr val="FF0000"/>
                </a:solidFill>
                <a:latin typeface="Calibri" panose="020F0502020204030204" pitchFamily="34" charset="0"/>
                <a:ea typeface="宋体" panose="02010600030101010101" pitchFamily="2" charset="-122"/>
                <a:cs typeface="Times New Roman" panose="02020603050405020304" charset="0"/>
              </a:rPr>
              <a:t>已联网企业：</a:t>
            </a:r>
            <a:r>
              <a:rPr lang="en-US" sz="2800">
                <a:latin typeface="Calibri" panose="020F0502020204030204" pitchFamily="34" charset="0"/>
                <a:ea typeface="宋体" panose="02010600030101010101" pitchFamily="2" charset="-122"/>
                <a:cs typeface="Times New Roman" panose="02020603050405020304" charset="0"/>
              </a:rPr>
              <a:t>通过下拉列表</a:t>
            </a:r>
            <a:r>
              <a:rPr lang="zh-CN" sz="2800">
                <a:ea typeface="宋体" panose="02010600030101010101" pitchFamily="2" charset="-122"/>
                <a:sym typeface="+mn-ea"/>
              </a:rPr>
              <a:t>选择匹配省厅污染源自动监控系统中的企业，如实填写其他项并点击保存，</a:t>
            </a:r>
            <a:r>
              <a:rPr lang="zh-CN" sz="2800">
                <a:solidFill>
                  <a:schemeClr val="tx1"/>
                </a:solidFill>
                <a:ea typeface="宋体" panose="02010600030101010101" pitchFamily="2" charset="-122"/>
                <a:sym typeface="+mn-ea"/>
              </a:rPr>
              <a:t>行业请按照排污许可证的所属行业填写；</a:t>
            </a:r>
            <a:r>
              <a:rPr lang="zh-CN" altLang="en-US" sz="2800">
                <a:solidFill>
                  <a:srgbClr val="FF0000"/>
                </a:solidFill>
                <a:latin typeface="Calibri" panose="020F0502020204030204" pitchFamily="34" charset="0"/>
                <a:ea typeface="宋体" panose="02010600030101010101" pitchFamily="2" charset="-122"/>
                <a:cs typeface="Times New Roman" panose="02020603050405020304" charset="0"/>
              </a:rPr>
              <a:t>未联网企业：</a:t>
            </a:r>
            <a:r>
              <a:rPr lang="en-US" sz="2800">
                <a:latin typeface="Calibri" panose="020F0502020204030204" pitchFamily="34" charset="0"/>
                <a:ea typeface="宋体" panose="02010600030101010101" pitchFamily="2" charset="-122"/>
                <a:cs typeface="Times New Roman" panose="02020603050405020304" charset="0"/>
              </a:rPr>
              <a:t>列表中没有能与之匹配的名称，选择“自动监控系统未能匹配该企业”。</a:t>
            </a:r>
            <a:endParaRPr lang="en-US" sz="2800">
              <a:ea typeface="宋体" panose="02010600030101010101" pitchFamily="2" charset="-122"/>
              <a:cs typeface="Times New Roman" panose="02020603050405020304" charset="0"/>
            </a:endParaRPr>
          </a:p>
        </p:txBody>
      </p:sp>
      <p:pic>
        <p:nvPicPr>
          <p:cNvPr id="23" name="图片 8"/>
          <p:cNvPicPr>
            <a:picLocks noChangeAspect="1"/>
          </p:cNvPicPr>
          <p:nvPr/>
        </p:nvPicPr>
        <p:blipFill>
          <a:blip r:embed="rId1"/>
          <a:stretch>
            <a:fillRect/>
          </a:stretch>
        </p:blipFill>
        <p:spPr>
          <a:xfrm>
            <a:off x="971550" y="1707515"/>
            <a:ext cx="10264140" cy="202120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18490" y="607060"/>
            <a:ext cx="10528300" cy="521970"/>
          </a:xfrm>
          <a:prstGeom prst="rect">
            <a:avLst/>
          </a:prstGeom>
          <a:noFill/>
          <a:ln w="9525">
            <a:noFill/>
          </a:ln>
        </p:spPr>
        <p:txBody>
          <a:bodyPr wrap="square">
            <a:spAutoFit/>
          </a:bodyPr>
          <a:p>
            <a:pPr marL="0" indent="0" algn="l"/>
            <a:r>
              <a:rPr lang="en-US" altLang="zh-CN" sz="2800" b="0">
                <a:latin typeface="Calibri" panose="020F0502020204030204" pitchFamily="34" charset="0"/>
                <a:ea typeface="宋体" panose="02010600030101010101" pitchFamily="2" charset="-122"/>
              </a:rPr>
              <a:t>      </a:t>
            </a:r>
            <a:endParaRPr lang="zh-CN" altLang="en-US" sz="2800"/>
          </a:p>
        </p:txBody>
      </p:sp>
      <p:pic>
        <p:nvPicPr>
          <p:cNvPr id="4" name="图片 3"/>
          <p:cNvPicPr>
            <a:picLocks noChangeAspect="1"/>
          </p:cNvPicPr>
          <p:nvPr/>
        </p:nvPicPr>
        <p:blipFill>
          <a:blip r:embed="rId1"/>
          <a:stretch>
            <a:fillRect/>
          </a:stretch>
        </p:blipFill>
        <p:spPr>
          <a:xfrm>
            <a:off x="833120" y="2748915"/>
            <a:ext cx="10525125" cy="3298825"/>
          </a:xfrm>
          <a:prstGeom prst="rect">
            <a:avLst/>
          </a:prstGeom>
        </p:spPr>
      </p:pic>
      <p:sp>
        <p:nvSpPr>
          <p:cNvPr id="5" name="文本框 4"/>
          <p:cNvSpPr txBox="1"/>
          <p:nvPr/>
        </p:nvSpPr>
        <p:spPr>
          <a:xfrm>
            <a:off x="688975" y="1812925"/>
            <a:ext cx="10881360" cy="521970"/>
          </a:xfrm>
          <a:prstGeom prst="rect">
            <a:avLst/>
          </a:prstGeom>
          <a:noFill/>
        </p:spPr>
        <p:txBody>
          <a:bodyPr wrap="square" rtlCol="0">
            <a:spAutoFit/>
          </a:bodyPr>
          <a:p>
            <a:r>
              <a:rPr lang="zh-CN" sz="2800" b="1">
                <a:ea typeface="宋体" panose="02010600030101010101" pitchFamily="2" charset="-122"/>
              </a:rPr>
              <a:t>需要联网企业：</a:t>
            </a:r>
            <a:r>
              <a:rPr lang="zh-CN" sz="2800">
                <a:ea typeface="宋体" panose="02010600030101010101" pitchFamily="2" charset="-122"/>
                <a:sym typeface="+mn-ea"/>
              </a:rPr>
              <a:t>如实选择重点控制项目，</a:t>
            </a:r>
            <a:r>
              <a:rPr lang="zh-CN" sz="2800">
                <a:ea typeface="宋体" panose="02010600030101010101" pitchFamily="2" charset="-122"/>
              </a:rPr>
              <a:t>勾选</a:t>
            </a:r>
            <a:r>
              <a:rPr lang="en-US" altLang="zh-CN" sz="2800">
                <a:ea typeface="宋体" panose="02010600030101010101" pitchFamily="2" charset="-122"/>
                <a:sym typeface="+mn-ea"/>
              </a:rPr>
              <a:t>”</a:t>
            </a:r>
            <a:r>
              <a:rPr lang="zh-CN" sz="2800">
                <a:solidFill>
                  <a:srgbClr val="FF0000"/>
                </a:solidFill>
                <a:ea typeface="宋体" panose="02010600030101010101" pitchFamily="2" charset="-122"/>
                <a:sym typeface="+mn-ea"/>
              </a:rPr>
              <a:t>含水、气需要联网</a:t>
            </a:r>
            <a:r>
              <a:rPr lang="en-US" altLang="zh-CN" sz="2800">
                <a:ea typeface="宋体" panose="02010600030101010101" pitchFamily="2" charset="-122"/>
                <a:sym typeface="+mn-ea"/>
              </a:rPr>
              <a:t>”</a:t>
            </a:r>
            <a:endParaRPr lang="zh-CN" sz="2800">
              <a:ea typeface="宋体" panose="02010600030101010101" pitchFamily="2" charset="-122"/>
            </a:endParaRPr>
          </a:p>
        </p:txBody>
      </p:sp>
      <p:sp>
        <p:nvSpPr>
          <p:cNvPr id="2" name="矩形 1"/>
          <p:cNvSpPr/>
          <p:nvPr/>
        </p:nvSpPr>
        <p:spPr>
          <a:xfrm>
            <a:off x="1486535" y="3596005"/>
            <a:ext cx="3417570" cy="484505"/>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编辑企业信息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75030" y="556895"/>
            <a:ext cx="10384790" cy="953135"/>
          </a:xfrm>
          <a:prstGeom prst="rect">
            <a:avLst/>
          </a:prstGeom>
          <a:noFill/>
        </p:spPr>
        <p:txBody>
          <a:bodyPr wrap="square" rtlCol="0">
            <a:spAutoFit/>
          </a:bodyPr>
          <a:p>
            <a:r>
              <a:rPr lang="en-US" altLang="zh-CN" sz="2800">
                <a:latin typeface="宋体" panose="02010600030101010101" pitchFamily="2" charset="-122"/>
                <a:ea typeface="宋体" panose="02010600030101010101" pitchFamily="2" charset="-122"/>
              </a:rPr>
              <a:t> </a:t>
            </a:r>
            <a:r>
              <a:rPr lang="en-US" altLang="zh-CN" sz="2800" b="1">
                <a:latin typeface="宋体" panose="02010600030101010101" pitchFamily="2" charset="-122"/>
                <a:ea typeface="宋体" panose="02010600030101010101" pitchFamily="2" charset="-122"/>
              </a:rPr>
              <a:t>  </a:t>
            </a:r>
            <a:r>
              <a:rPr lang="zh-CN" altLang="en-US" sz="2800" b="1">
                <a:latin typeface="宋体" panose="02010600030101010101" pitchFamily="2" charset="-122"/>
                <a:ea typeface="宋体" panose="02010600030101010101" pitchFamily="2" charset="-122"/>
              </a:rPr>
              <a:t>不需要联网企业：</a:t>
            </a:r>
            <a:r>
              <a:rPr lang="zh-CN" sz="2800">
                <a:ea typeface="宋体" panose="02010600030101010101" pitchFamily="2" charset="-122"/>
                <a:sym typeface="+mn-ea"/>
              </a:rPr>
              <a:t>如实选择重点控制项目</a:t>
            </a:r>
            <a:r>
              <a:rPr lang="zh-CN" altLang="en-US" sz="2800">
                <a:latin typeface="宋体" panose="02010600030101010101" pitchFamily="2" charset="-122"/>
                <a:ea typeface="宋体" panose="02010600030101010101" pitchFamily="2" charset="-122"/>
              </a:rPr>
              <a:t>，选择</a:t>
            </a:r>
            <a:r>
              <a:rPr lang="zh-CN" altLang="en-US" sz="2800">
                <a:solidFill>
                  <a:srgbClr val="FF0000"/>
                </a:solidFill>
                <a:latin typeface="宋体" panose="02010600030101010101" pitchFamily="2" charset="-122"/>
                <a:ea typeface="宋体" panose="02010600030101010101" pitchFamily="2" charset="-122"/>
              </a:rPr>
              <a:t>不需要联网原因</a:t>
            </a:r>
            <a:r>
              <a:rPr lang="zh-CN" altLang="en-US" sz="2800">
                <a:latin typeface="宋体" panose="02010600030101010101" pitchFamily="2" charset="-122"/>
                <a:ea typeface="宋体" panose="02010600030101010101" pitchFamily="2" charset="-122"/>
              </a:rPr>
              <a:t>，</a:t>
            </a:r>
            <a:r>
              <a:rPr lang="zh-CN" sz="2800">
                <a:ea typeface="宋体" panose="02010600030101010101" pitchFamily="2" charset="-122"/>
                <a:cs typeface="Times New Roman" panose="02020603050405020304" charset="0"/>
                <a:sym typeface="+mn-ea"/>
              </a:rPr>
              <a:t>并</a:t>
            </a:r>
            <a:r>
              <a:rPr lang="zh-CN" sz="2800">
                <a:solidFill>
                  <a:srgbClr val="FF0000"/>
                </a:solidFill>
                <a:ea typeface="宋体" panose="02010600030101010101" pitchFamily="2" charset="-122"/>
                <a:cs typeface="Times New Roman" panose="02020603050405020304" charset="0"/>
                <a:sym typeface="+mn-ea"/>
              </a:rPr>
              <a:t>上传相关证明文件。</a:t>
            </a:r>
            <a:r>
              <a:rPr lang="zh-CN" altLang="en-US" sz="2800">
                <a:latin typeface="宋体" panose="02010600030101010101" pitchFamily="2" charset="-122"/>
                <a:ea typeface="宋体" panose="02010600030101010101" pitchFamily="2" charset="-122"/>
              </a:rPr>
              <a:t>如下图所示：</a:t>
            </a:r>
            <a:endParaRPr lang="zh-CN" altLang="en-US" sz="2800">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149225" y="1677035"/>
            <a:ext cx="12254230" cy="4078605"/>
          </a:xfrm>
          <a:prstGeom prst="rect">
            <a:avLst/>
          </a:prstGeom>
        </p:spPr>
      </p:pic>
      <p:sp>
        <p:nvSpPr>
          <p:cNvPr id="5" name="矩形 4"/>
          <p:cNvSpPr/>
          <p:nvPr/>
        </p:nvSpPr>
        <p:spPr>
          <a:xfrm>
            <a:off x="7267575" y="3716655"/>
            <a:ext cx="4608830" cy="1872615"/>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1493520" y="6023610"/>
            <a:ext cx="8562975" cy="368300"/>
          </a:xfrm>
          <a:prstGeom prst="rect">
            <a:avLst/>
          </a:prstGeom>
          <a:noFill/>
        </p:spPr>
        <p:txBody>
          <a:bodyPr wrap="square" rtlCol="0">
            <a:spAutoFit/>
          </a:bodyPr>
          <a:p>
            <a:r>
              <a:rPr lang="zh-CN" altLang="en-US"/>
              <a:t>无需再编辑排口信息</a:t>
            </a:r>
            <a:endParaRPr lang="zh-CN" altLang="en-US"/>
          </a:p>
        </p:txBody>
      </p:sp>
      <p:sp>
        <p:nvSpPr>
          <p:cNvPr id="6" name="文本框 5"/>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编辑企业信息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387985" y="400685"/>
            <a:ext cx="10858500" cy="953135"/>
          </a:xfrm>
          <a:prstGeom prst="rect">
            <a:avLst/>
          </a:prstGeom>
          <a:noFill/>
          <a:ln w="9525">
            <a:noFill/>
          </a:ln>
        </p:spPr>
        <p:txBody>
          <a:bodyPr wrap="square">
            <a:spAutoFit/>
          </a:bodyPr>
          <a:p>
            <a:pPr marL="0" indent="0"/>
            <a:r>
              <a:rPr lang="zh-CN" altLang="en-US" sz="2800" b="1">
                <a:latin typeface="Calibri" panose="020F0502020204030204" pitchFamily="34" charset="0"/>
                <a:ea typeface="宋体" panose="02010600030101010101" pitchFamily="2" charset="-122"/>
                <a:cs typeface="Times New Roman" panose="02020603050405020304" charset="0"/>
              </a:rPr>
              <a:t>三、</a:t>
            </a:r>
            <a:r>
              <a:rPr lang="zh-CN" sz="2800" b="1">
                <a:latin typeface="Calibri" panose="020F0502020204030204" pitchFamily="34" charset="0"/>
                <a:ea typeface="宋体" panose="02010600030101010101" pitchFamily="2" charset="-122"/>
              </a:rPr>
              <a:t>填写排口信息：</a:t>
            </a:r>
            <a:r>
              <a:rPr lang="zh-CN" sz="2800" b="0">
                <a:latin typeface="Calibri" panose="020F0502020204030204" pitchFamily="34" charset="0"/>
                <a:ea typeface="宋体" panose="02010600030101010101" pitchFamily="2" charset="-122"/>
              </a:rPr>
              <a:t>系统根据企业信息中的涉及排口类型生成相应的标签。</a:t>
            </a:r>
            <a:endParaRPr lang="zh-CN" altLang="en-US"/>
          </a:p>
        </p:txBody>
      </p:sp>
      <p:pic>
        <p:nvPicPr>
          <p:cNvPr id="2" name="图片 1"/>
          <p:cNvPicPr>
            <a:picLocks noChangeAspect="1"/>
          </p:cNvPicPr>
          <p:nvPr/>
        </p:nvPicPr>
        <p:blipFill>
          <a:blip r:embed="rId1"/>
          <a:stretch>
            <a:fillRect/>
          </a:stretch>
        </p:blipFill>
        <p:spPr>
          <a:xfrm>
            <a:off x="651510" y="1628775"/>
            <a:ext cx="10594975" cy="3045460"/>
          </a:xfrm>
          <a:prstGeom prst="rect">
            <a:avLst/>
          </a:prstGeom>
        </p:spPr>
      </p:pic>
      <p:sp>
        <p:nvSpPr>
          <p:cNvPr id="3" name="矩形 2"/>
          <p:cNvSpPr/>
          <p:nvPr/>
        </p:nvSpPr>
        <p:spPr>
          <a:xfrm>
            <a:off x="643255" y="1815465"/>
            <a:ext cx="948690" cy="454025"/>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387985" y="5168900"/>
            <a:ext cx="11069955" cy="521970"/>
          </a:xfrm>
          <a:prstGeom prst="rect">
            <a:avLst/>
          </a:prstGeom>
          <a:noFill/>
          <a:ln w="9525">
            <a:noFill/>
          </a:ln>
        </p:spPr>
        <p:txBody>
          <a:bodyPr wrap="square">
            <a:spAutoFit/>
          </a:bodyPr>
          <a:p>
            <a:pPr marL="0" indent="0"/>
            <a:r>
              <a:rPr lang="en-US" altLang="zh-CN" sz="2800" b="0">
                <a:latin typeface="Calibri" panose="020F0502020204030204" pitchFamily="34" charset="0"/>
                <a:ea typeface="宋体" panose="02010600030101010101" pitchFamily="2" charset="-122"/>
              </a:rPr>
              <a:t>        </a:t>
            </a:r>
            <a:r>
              <a:rPr lang="zh-CN" sz="2800" b="0">
                <a:latin typeface="Calibri" panose="020F0502020204030204" pitchFamily="34" charset="0"/>
                <a:ea typeface="宋体" panose="02010600030101010101" pitchFamily="2" charset="-122"/>
              </a:rPr>
              <a:t>选择</a:t>
            </a:r>
            <a:r>
              <a:rPr lang="zh-CN" sz="2800" b="0">
                <a:latin typeface="Calibri" panose="020F0502020204030204" pitchFamily="34" charset="0"/>
                <a:ea typeface="宋体" panose="02010600030101010101" pitchFamily="2" charset="-122"/>
                <a:cs typeface="Times New Roman" panose="02020603050405020304" charset="0"/>
              </a:rPr>
              <a:t>“涉水排口”标签，点击“新增排口”按钮。</a:t>
            </a:r>
            <a:endParaRPr lang="zh-CN" altLang="en-US" sz="2800"/>
          </a:p>
        </p:txBody>
      </p:sp>
      <p:sp>
        <p:nvSpPr>
          <p:cNvPr id="6" name="矩形 5"/>
          <p:cNvSpPr/>
          <p:nvPr/>
        </p:nvSpPr>
        <p:spPr>
          <a:xfrm>
            <a:off x="9444355" y="2409825"/>
            <a:ext cx="1913890" cy="43942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7099935" y="147955"/>
            <a:ext cx="4930775" cy="368300"/>
          </a:xfrm>
          <a:prstGeom prst="rect">
            <a:avLst/>
          </a:prstGeom>
          <a:noFill/>
        </p:spPr>
        <p:txBody>
          <a:bodyPr wrap="square" rtlCol="0" anchor="t">
            <a:spAutoFit/>
          </a:bodyPr>
          <a:p>
            <a:pPr algn="r"/>
            <a:r>
              <a:rPr lang="zh-CN" b="1">
                <a:ea typeface="宋体" panose="02010600030101010101" pitchFamily="2" charset="-122"/>
                <a:sym typeface="+mn-ea"/>
              </a:rPr>
              <a:t>编辑排口信息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REFSHAPE" val="321534316"/>
  <p:tag name="KSO_WM_UNIT_PLACING_PICTURE_USER_VIEWPORT" val="{&quot;height&quot;:4776,&quot;width&quot;:9562}"/>
</p:tagLst>
</file>

<file path=ppt/theme/theme1.xml><?xml version="1.0" encoding="utf-8"?>
<a:theme xmlns:a="http://schemas.openxmlformats.org/drawingml/2006/main" name="默认设计模板">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b0x5uvw">
      <a:majorFont>
        <a:latin typeface="Microsoft YaHei"/>
        <a:ea typeface="Microsoft YaHei"/>
        <a:cs typeface=""/>
      </a:majorFont>
      <a:minorFont>
        <a:latin typeface="Microsoft YaHei"/>
        <a:ea typeface="Microsoft YaHei"/>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1263</Words>
  <Application>WPS 演示</Application>
  <PresentationFormat>宽屏</PresentationFormat>
  <Paragraphs>79</Paragraphs>
  <Slides>15</Slides>
  <Notes>23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15</vt:i4>
      </vt:variant>
    </vt:vector>
  </HeadingPairs>
  <TitlesOfParts>
    <vt:vector size="28" baseType="lpstr">
      <vt:lpstr>Arial</vt:lpstr>
      <vt:lpstr>宋体</vt:lpstr>
      <vt:lpstr>Wingdings</vt:lpstr>
      <vt:lpstr>Calibri</vt:lpstr>
      <vt:lpstr>Century Gothic</vt:lpstr>
      <vt:lpstr>微软雅黑</vt:lpstr>
      <vt:lpstr>Calibri Light</vt:lpstr>
      <vt:lpstr>Segoe Print</vt:lpstr>
      <vt:lpstr>Times New Roman</vt:lpstr>
      <vt:lpstr>仿宋</vt:lpstr>
      <vt:lpstr>Arial Unicode MS</vt:lpstr>
      <vt:lpstr>等线</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叶秀红</cp:lastModifiedBy>
  <cp:revision>473</cp:revision>
  <dcterms:created xsi:type="dcterms:W3CDTF">2018-09-08T14:26:00Z</dcterms:created>
  <dcterms:modified xsi:type="dcterms:W3CDTF">2021-06-25T05:55:37Z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ICV">
    <vt:lpwstr>36EFA45A7FBF461CB4F77AEF957D09D1</vt:lpwstr>
  </property>
</Properties>
</file>